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52"/>
  </p:notesMasterIdLst>
  <p:sldIdLst>
    <p:sldId id="30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5" r:id="rId47"/>
    <p:sldId id="302" r:id="rId48"/>
    <p:sldId id="303" r:id="rId49"/>
    <p:sldId id="304" r:id="rId50"/>
    <p:sldId id="306" r:id="rId51"/>
  </p:sldIdLst>
  <p:sldSz cx="3960813" cy="3060700"/>
  <p:notesSz cx="9144000" cy="6858000"/>
  <p:defaultTextStyle>
    <a:defPPr>
      <a:defRPr lang="vi-VN"/>
    </a:defPPr>
    <a:lvl1pPr marL="0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200574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2pPr>
    <a:lvl3pPr marL="401147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3pPr>
    <a:lvl4pPr marL="601721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4pPr>
    <a:lvl5pPr marL="802295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1002868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203442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1404015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1604589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70" d="100"/>
          <a:sy n="170" d="100"/>
        </p:scale>
        <p:origin x="-1440" y="66"/>
      </p:cViewPr>
      <p:guideLst>
        <p:guide orient="horz" pos="1285"/>
        <p:guide pos="9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300F9A-FC73-4765-BE02-0A9D53B88E33}" type="datetimeFigureOut">
              <a:rPr lang="vi-VN" smtClean="0"/>
              <a:t>26/10/2017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62FDF6-30F7-4354-95FC-F7CACD39A65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29264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1pPr>
    <a:lvl2pPr marL="200574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2pPr>
    <a:lvl3pPr marL="401147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3pPr>
    <a:lvl4pPr marL="601721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4pPr>
    <a:lvl5pPr marL="802295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5pPr>
    <a:lvl6pPr marL="1002868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6pPr>
    <a:lvl7pPr marL="1203442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7pPr>
    <a:lvl8pPr marL="1404015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8pPr>
    <a:lvl9pPr marL="1604589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914401" y="3257550"/>
            <a:ext cx="7315199" cy="30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914401" y="3257550"/>
            <a:ext cx="7315199" cy="30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495102" y="500906"/>
            <a:ext cx="2970610" cy="1065577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800"/>
            </a:lvl2pPr>
            <a:lvl3pPr lvl="2" indent="0">
              <a:spcBef>
                <a:spcPts val="0"/>
              </a:spcBef>
              <a:buNone/>
              <a:defRPr sz="800"/>
            </a:lvl3pPr>
            <a:lvl4pPr lvl="3" indent="0">
              <a:spcBef>
                <a:spcPts val="0"/>
              </a:spcBef>
              <a:buNone/>
              <a:defRPr sz="800"/>
            </a:lvl4pPr>
            <a:lvl5pPr lvl="4" indent="0">
              <a:spcBef>
                <a:spcPts val="0"/>
              </a:spcBef>
              <a:buNone/>
              <a:defRPr sz="800"/>
            </a:lvl5pPr>
            <a:lvl6pPr lvl="5" indent="0">
              <a:spcBef>
                <a:spcPts val="0"/>
              </a:spcBef>
              <a:buNone/>
              <a:defRPr sz="800"/>
            </a:lvl6pPr>
            <a:lvl7pPr lvl="6" indent="0">
              <a:spcBef>
                <a:spcPts val="0"/>
              </a:spcBef>
              <a:buNone/>
              <a:defRPr sz="800"/>
            </a:lvl7pPr>
            <a:lvl8pPr lvl="7" indent="0">
              <a:spcBef>
                <a:spcPts val="0"/>
              </a:spcBef>
              <a:buNone/>
              <a:defRPr sz="800"/>
            </a:lvl8pPr>
            <a:lvl9pPr lvl="8" indent="0">
              <a:spcBef>
                <a:spcPts val="0"/>
              </a:spcBef>
              <a:buNone/>
              <a:defRPr sz="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495102" y="1607576"/>
            <a:ext cx="2970610" cy="738960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t" anchorCtr="0"/>
          <a:lstStyle>
            <a:lvl1pPr marL="0" marR="0" lvl="0" indent="0" algn="ctr" rtl="0">
              <a:lnSpc>
                <a:spcPct val="90000"/>
              </a:lnSpc>
              <a:spcBef>
                <a:spcPts val="439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272307" y="2836816"/>
            <a:ext cx="891182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D8BD707-D9CF-40AE-B4C6-C98DA3205C09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1312020" y="2836816"/>
            <a:ext cx="1336774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ct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71">
              <a:lnSpc>
                <a:spcPts val="544"/>
              </a:lnSpc>
            </a:pPr>
            <a:r>
              <a:rPr lang="vi-VN" spc="-2" smtClean="0"/>
              <a:t>HTML5/HTML</a:t>
            </a:r>
            <a:r>
              <a:rPr lang="vi-VN" spc="-22" smtClean="0"/>
              <a:t> </a:t>
            </a:r>
            <a:r>
              <a:rPr lang="vi-VN" spc="-2" smtClean="0"/>
              <a:t>Forms</a:t>
            </a:r>
            <a:endParaRPr lang="vi-VN" spc="-2" dirty="0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3738018" y="2897747"/>
            <a:ext cx="148530" cy="162954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ctr" anchorCtr="0">
            <a:noAutofit/>
          </a:bodyPr>
          <a:lstStyle>
            <a:lvl1pPr algn="ctr">
              <a:defRPr sz="800" b="1">
                <a:solidFill>
                  <a:schemeClr val="bg1"/>
                </a:solidFill>
              </a:defRPr>
            </a:lvl1pPr>
          </a:lstStyle>
          <a:p>
            <a:pPr marL="11143">
              <a:lnSpc>
                <a:spcPts val="544"/>
              </a:lnSpc>
            </a:pPr>
            <a:fld id="{81D60167-4931-47E6-BA6A-407CBD079E47}" type="slidenum">
              <a:rPr lang="vi-VN" smtClean="0"/>
              <a:pPr marL="11143">
                <a:lnSpc>
                  <a:spcPts val="544"/>
                </a:lnSpc>
              </a:pPr>
              <a:t>‹#›</a:t>
            </a:fld>
            <a:endParaRPr lang="vi-V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 hasCustomPrompt="1"/>
          </p:nvPr>
        </p:nvSpPr>
        <p:spPr>
          <a:xfrm>
            <a:off x="272306" y="162954"/>
            <a:ext cx="3416201" cy="591593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1100" b="1" i="0" u="none" strike="noStrike" cap="none">
                <a:solidFill>
                  <a:srgbClr val="7030A0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800"/>
            </a:lvl2pPr>
            <a:lvl3pPr lvl="2" indent="0">
              <a:spcBef>
                <a:spcPts val="0"/>
              </a:spcBef>
              <a:buNone/>
              <a:defRPr sz="800"/>
            </a:lvl3pPr>
            <a:lvl4pPr lvl="3" indent="0">
              <a:spcBef>
                <a:spcPts val="0"/>
              </a:spcBef>
              <a:buNone/>
              <a:defRPr sz="800"/>
            </a:lvl4pPr>
            <a:lvl5pPr lvl="4" indent="0">
              <a:spcBef>
                <a:spcPts val="0"/>
              </a:spcBef>
              <a:buNone/>
              <a:defRPr sz="800"/>
            </a:lvl5pPr>
            <a:lvl6pPr lvl="5" indent="0">
              <a:spcBef>
                <a:spcPts val="0"/>
              </a:spcBef>
              <a:buNone/>
              <a:defRPr sz="800"/>
            </a:lvl6pPr>
            <a:lvl7pPr lvl="6" indent="0">
              <a:spcBef>
                <a:spcPts val="0"/>
              </a:spcBef>
              <a:buNone/>
              <a:defRPr sz="800"/>
            </a:lvl7pPr>
            <a:lvl8pPr lvl="7" indent="0">
              <a:spcBef>
                <a:spcPts val="0"/>
              </a:spcBef>
              <a:buNone/>
              <a:defRPr sz="800"/>
            </a:lvl8pPr>
            <a:lvl9pPr lvl="8" indent="0">
              <a:spcBef>
                <a:spcPts val="0"/>
              </a:spcBef>
              <a:buNone/>
              <a:defRPr sz="800"/>
            </a:lvl9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272306" y="814770"/>
            <a:ext cx="3416201" cy="1941986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t" anchorCtr="0"/>
          <a:lstStyle>
            <a:lvl1pPr marL="100287" marR="0" lvl="0" indent="-22286" algn="l" rtl="0">
              <a:lnSpc>
                <a:spcPct val="90000"/>
              </a:lnSpc>
              <a:spcBef>
                <a:spcPts val="439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00860" marR="0" lvl="1" indent="-33429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01434" marR="0" lvl="2" indent="-44572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02008" marR="0" lvl="3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02581" marR="0" lvl="4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03155" marR="0" lvl="5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303729" marR="0" lvl="6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504302" marR="0" lvl="7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704876" marR="0" lvl="8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272307" y="2836816"/>
            <a:ext cx="891182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D8BD707-D9CF-40AE-B4C6-C98DA3205C09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1312020" y="2836816"/>
            <a:ext cx="1336774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ct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71">
              <a:lnSpc>
                <a:spcPts val="544"/>
              </a:lnSpc>
            </a:pPr>
            <a:r>
              <a:rPr lang="vi-VN" spc="-2" smtClean="0"/>
              <a:t>HTML5/HTML</a:t>
            </a:r>
            <a:r>
              <a:rPr lang="vi-VN" spc="-22" smtClean="0"/>
              <a:t> </a:t>
            </a:r>
            <a:r>
              <a:rPr lang="vi-VN" spc="-2" smtClean="0"/>
              <a:t>Forms</a:t>
            </a:r>
            <a:endParaRPr lang="vi-VN" spc="-2"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3762773" y="2881876"/>
            <a:ext cx="173285" cy="162954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ctr" anchorCtr="0">
            <a:noAutofit/>
          </a:bodyPr>
          <a:lstStyle>
            <a:lvl1pPr algn="ctr">
              <a:defRPr sz="700" b="1">
                <a:solidFill>
                  <a:schemeClr val="bg1"/>
                </a:solidFill>
              </a:defRPr>
            </a:lvl1pPr>
          </a:lstStyle>
          <a:p>
            <a:pPr marL="11143">
              <a:lnSpc>
                <a:spcPts val="544"/>
              </a:lnSpc>
            </a:pPr>
            <a:fld id="{81D60167-4931-47E6-BA6A-407CBD079E47}" type="slidenum">
              <a:rPr lang="vi-VN" smtClean="0"/>
              <a:pPr marL="11143">
                <a:lnSpc>
                  <a:spcPts val="544"/>
                </a:lnSpc>
              </a:pPr>
              <a:t>‹#›</a:t>
            </a:fld>
            <a:endParaRPr lang="vi-V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72306" y="162954"/>
            <a:ext cx="3416201" cy="591593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72306" y="814770"/>
            <a:ext cx="3416201" cy="1941986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272307" y="2836816"/>
            <a:ext cx="891182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D8BD707-D9CF-40AE-B4C6-C98DA3205C09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1312020" y="2836816"/>
            <a:ext cx="1336774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ct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71">
              <a:lnSpc>
                <a:spcPts val="544"/>
              </a:lnSpc>
            </a:pPr>
            <a:r>
              <a:rPr lang="vi-VN" spc="-2" smtClean="0"/>
              <a:t>HTML5/HTML</a:t>
            </a:r>
            <a:r>
              <a:rPr lang="vi-VN" spc="-22" smtClean="0"/>
              <a:t> </a:t>
            </a:r>
            <a:r>
              <a:rPr lang="vi-VN" spc="-2" smtClean="0"/>
              <a:t>Forms</a:t>
            </a:r>
            <a:endParaRPr lang="vi-VN" spc="-2" dirty="0"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3738018" y="2900014"/>
            <a:ext cx="173285" cy="162954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ctr" anchorCtr="0">
            <a:noAutofit/>
          </a:bodyPr>
          <a:lstStyle>
            <a:lvl1pPr algn="ctr">
              <a:defRPr sz="700" b="1"/>
            </a:lvl1pPr>
          </a:lstStyle>
          <a:p>
            <a:pPr marL="11143">
              <a:lnSpc>
                <a:spcPts val="544"/>
              </a:lnSpc>
            </a:pPr>
            <a:fld id="{81D60167-4931-47E6-BA6A-407CBD079E47}" type="slidenum">
              <a:rPr lang="vi-VN" smtClean="0"/>
              <a:pPr marL="11143">
                <a:lnSpc>
                  <a:spcPts val="544"/>
                </a:lnSpc>
              </a:pPr>
              <a:t>‹#›</a:t>
            </a:fld>
            <a:endParaRPr lang="vi-V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4018140" cy="306666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/>
          <p:nvPr/>
        </p:nvSpPr>
        <p:spPr>
          <a:xfrm>
            <a:off x="272306" y="996275"/>
            <a:ext cx="3538380" cy="728005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t" anchorCtr="0">
            <a:noAutofit/>
          </a:bodyPr>
          <a:lstStyle/>
          <a:p>
            <a:pPr algn="ctr">
              <a:buSzPct val="25000"/>
            </a:pPr>
            <a:r>
              <a:rPr lang="en-US" sz="21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BÀI </a:t>
            </a:r>
            <a:r>
              <a:rPr lang="en-US" sz="21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10:</a:t>
            </a:r>
            <a:endParaRPr lang="en-US" sz="21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SzPct val="25000"/>
            </a:pPr>
            <a:r>
              <a:rPr lang="en-US" sz="1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HTML FORMS</a:t>
            </a:r>
            <a:endParaRPr lang="en-US" sz="1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959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632290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Các </a:t>
            </a:r>
            <a:r>
              <a:rPr spc="-7" dirty="0"/>
              <a:t>công </a:t>
            </a:r>
            <a:r>
              <a:rPr spc="-2" dirty="0"/>
              <a:t>nghệ </a:t>
            </a:r>
            <a:r>
              <a:rPr spc="-4" dirty="0"/>
              <a:t>styling </a:t>
            </a:r>
            <a:r>
              <a:rPr spc="-2" dirty="0"/>
              <a:t>CSS</a:t>
            </a:r>
            <a:r>
              <a:rPr spc="-22" dirty="0"/>
              <a:t> </a:t>
            </a:r>
            <a:r>
              <a:rPr dirty="0"/>
              <a:t>1-2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433429"/>
            <a:ext cx="3517147" cy="2218580"/>
          </a:xfrm>
          <a:prstGeom prst="rect">
            <a:avLst/>
          </a:prstGeom>
        </p:spPr>
        <p:txBody>
          <a:bodyPr vert="horz" wrap="square" lIns="0" tIns="17550" rIns="0" bIns="0" rtlCol="0">
            <a:spAutoFit/>
          </a:bodyPr>
          <a:lstStyle/>
          <a:p>
            <a:pPr marL="125916" marR="2229" indent="-120344">
              <a:lnSpc>
                <a:spcPts val="908"/>
              </a:lnSpc>
              <a:spcBef>
                <a:spcPts val="13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Một nhà </a:t>
            </a:r>
            <a:r>
              <a:rPr dirty="0">
                <a:latin typeface="Calibri"/>
                <a:cs typeface="Calibri"/>
              </a:rPr>
              <a:t>phát triển </a:t>
            </a:r>
            <a:r>
              <a:rPr spc="-7" dirty="0">
                <a:latin typeface="Calibri"/>
                <a:cs typeface="Calibri"/>
              </a:rPr>
              <a:t>Web </a:t>
            </a:r>
            <a:r>
              <a:rPr dirty="0">
                <a:latin typeface="Calibri"/>
                <a:cs typeface="Calibri"/>
              </a:rPr>
              <a:t>có thể tăng cường các phần tử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spc="-2" dirty="0">
                <a:latin typeface="Calibri"/>
                <a:cs typeface="Calibri"/>
              </a:rPr>
              <a:t>form </a:t>
            </a:r>
            <a:r>
              <a:rPr dirty="0">
                <a:latin typeface="Calibri"/>
                <a:cs typeface="Calibri"/>
              </a:rPr>
              <a:t>với pseudo-  class </a:t>
            </a:r>
            <a:r>
              <a:rPr spc="-2" dirty="0">
                <a:latin typeface="Calibri"/>
                <a:cs typeface="Calibri"/>
              </a:rPr>
              <a:t>selectors, </a:t>
            </a:r>
            <a:r>
              <a:rPr dirty="0">
                <a:latin typeface="Calibri"/>
                <a:cs typeface="Calibri"/>
              </a:rPr>
              <a:t>such as </a:t>
            </a:r>
            <a:r>
              <a:rPr spc="2" dirty="0">
                <a:latin typeface="Courier New"/>
                <a:cs typeface="Courier New"/>
              </a:rPr>
              <a:t>:required</a:t>
            </a:r>
            <a:r>
              <a:rPr spc="2" dirty="0">
                <a:latin typeface="Calibri"/>
                <a:cs typeface="Calibri"/>
              </a:rPr>
              <a:t>, </a:t>
            </a:r>
            <a:r>
              <a:rPr spc="2" dirty="0">
                <a:latin typeface="Courier New"/>
                <a:cs typeface="Courier New"/>
              </a:rPr>
              <a:t>:valid</a:t>
            </a:r>
            <a:r>
              <a:rPr spc="2" dirty="0">
                <a:latin typeface="Calibri"/>
                <a:cs typeface="Calibri"/>
              </a:rPr>
              <a:t>,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và</a:t>
            </a:r>
            <a:r>
              <a:rPr dirty="0">
                <a:latin typeface="Courier New"/>
                <a:cs typeface="Courier New"/>
              </a:rPr>
              <a:t>:invalid</a:t>
            </a:r>
            <a:r>
              <a:rPr dirty="0">
                <a:latin typeface="Verdana"/>
                <a:cs typeface="Verdana"/>
              </a:rPr>
              <a:t>.</a:t>
            </a:r>
            <a:endParaRPr>
              <a:latin typeface="Verdana"/>
              <a:cs typeface="Verdana"/>
            </a:endParaRPr>
          </a:p>
          <a:p>
            <a:pPr marL="125916" indent="-120344">
              <a:lnSpc>
                <a:spcPts val="882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Các trường input </a:t>
            </a:r>
            <a:r>
              <a:rPr spc="2" dirty="0">
                <a:latin typeface="Calibri"/>
                <a:cs typeface="Calibri"/>
              </a:rPr>
              <a:t>mà </a:t>
            </a:r>
            <a:r>
              <a:rPr dirty="0">
                <a:latin typeface="Calibri"/>
                <a:cs typeface="Calibri"/>
              </a:rPr>
              <a:t>không </a:t>
            </a:r>
            <a:r>
              <a:rPr spc="-2" dirty="0">
                <a:latin typeface="Calibri"/>
                <a:cs typeface="Calibri"/>
              </a:rPr>
              <a:t>thể </a:t>
            </a:r>
            <a:r>
              <a:rPr dirty="0">
                <a:latin typeface="Calibri"/>
                <a:cs typeface="Calibri"/>
              </a:rPr>
              <a:t>được </a:t>
            </a:r>
            <a:r>
              <a:rPr spc="2" dirty="0">
                <a:latin typeface="Calibri"/>
                <a:cs typeface="Calibri"/>
              </a:rPr>
              <a:t>bỏ </a:t>
            </a:r>
            <a:r>
              <a:rPr spc="-2" dirty="0">
                <a:latin typeface="Calibri"/>
                <a:cs typeface="Calibri"/>
              </a:rPr>
              <a:t>trống </a:t>
            </a:r>
            <a:r>
              <a:rPr dirty="0">
                <a:latin typeface="Calibri"/>
                <a:cs typeface="Calibri"/>
              </a:rPr>
              <a:t>trong khi submit có thể được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hiển</a:t>
            </a:r>
            <a:endParaRPr>
              <a:latin typeface="Calibri"/>
              <a:cs typeface="Calibri"/>
            </a:endParaRPr>
          </a:p>
          <a:p>
            <a:pPr marR="1613782" algn="ctr">
              <a:lnSpc>
                <a:spcPts val="930"/>
              </a:lnSpc>
            </a:pPr>
            <a:r>
              <a:rPr dirty="0">
                <a:latin typeface="Calibri"/>
                <a:cs typeface="Calibri"/>
              </a:rPr>
              <a:t>thị với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style bằng cách sử </a:t>
            </a:r>
            <a:r>
              <a:rPr spc="2" dirty="0">
                <a:latin typeface="Calibri"/>
                <a:cs typeface="Calibri"/>
              </a:rPr>
              <a:t>dụng</a:t>
            </a:r>
            <a:r>
              <a:rPr spc="-6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CSS.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948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dụ.</a:t>
            </a:r>
            <a:endParaRPr>
              <a:latin typeface="Calibri"/>
              <a:cs typeface="Calibri"/>
            </a:endParaRPr>
          </a:p>
          <a:p>
            <a:pPr>
              <a:spcBef>
                <a:spcPts val="7"/>
              </a:spcBef>
            </a:pPr>
            <a:endParaRPr sz="1200">
              <a:latin typeface="Times New Roman"/>
              <a:cs typeface="Times New Roman"/>
            </a:endParaRPr>
          </a:p>
          <a:p>
            <a:pPr marL="159345"/>
            <a:r>
              <a:rPr sz="700" spc="-2" dirty="0">
                <a:latin typeface="Courier New"/>
                <a:cs typeface="Courier New"/>
              </a:rPr>
              <a:t>&lt;style&gt;</a:t>
            </a:r>
            <a:endParaRPr sz="700">
              <a:latin typeface="Courier New"/>
              <a:cs typeface="Courier New"/>
            </a:endParaRPr>
          </a:p>
          <a:p>
            <a:pPr marL="426776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input:required</a:t>
            </a:r>
            <a:endParaRPr sz="700">
              <a:latin typeface="Courier New"/>
              <a:cs typeface="Courier New"/>
            </a:endParaRPr>
          </a:p>
          <a:p>
            <a:pPr marL="426776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{</a:t>
            </a:r>
            <a:endParaRPr sz="700">
              <a:latin typeface="Courier New"/>
              <a:cs typeface="Courier New"/>
            </a:endParaRPr>
          </a:p>
          <a:p>
            <a:pPr marL="480262" marR="1846392">
              <a:lnSpc>
                <a:spcPct val="101899"/>
              </a:lnSpc>
            </a:pPr>
            <a:r>
              <a:rPr sz="700" spc="-2" dirty="0">
                <a:latin typeface="Courier New"/>
                <a:cs typeface="Courier New"/>
              </a:rPr>
              <a:t>outline: 1px red solid;  color: green</a:t>
            </a:r>
            <a:r>
              <a:rPr sz="700" spc="2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;</a:t>
            </a:r>
            <a:endParaRPr sz="700">
              <a:latin typeface="Courier New"/>
              <a:cs typeface="Courier New"/>
            </a:endParaRPr>
          </a:p>
          <a:p>
            <a:pPr marL="426776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}</a:t>
            </a:r>
            <a:endParaRPr sz="700">
              <a:latin typeface="Courier New"/>
              <a:cs typeface="Courier New"/>
            </a:endParaRPr>
          </a:p>
          <a:p>
            <a:pPr marL="426776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input:required:valid</a:t>
            </a:r>
            <a:endParaRPr sz="700">
              <a:latin typeface="Courier New"/>
              <a:cs typeface="Courier New"/>
            </a:endParaRPr>
          </a:p>
          <a:p>
            <a:pPr marL="426776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{</a:t>
            </a:r>
            <a:endParaRPr sz="700">
              <a:latin typeface="Courier New"/>
              <a:cs typeface="Courier New"/>
            </a:endParaRPr>
          </a:p>
          <a:p>
            <a:pPr marL="480262" marR="1416830">
              <a:lnSpc>
                <a:spcPct val="101899"/>
              </a:lnSpc>
              <a:spcBef>
                <a:spcPts val="4"/>
              </a:spcBef>
            </a:pPr>
            <a:r>
              <a:rPr sz="700" spc="-2" dirty="0">
                <a:latin typeface="Courier New"/>
                <a:cs typeface="Courier New"/>
              </a:rPr>
              <a:t>background-size:10px 10px;  background-position: right top;  background-repeat: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no-repeat;</a:t>
            </a:r>
            <a:endParaRPr sz="700">
              <a:latin typeface="Courier New"/>
              <a:cs typeface="Courier New"/>
            </a:endParaRPr>
          </a:p>
          <a:p>
            <a:pPr marL="426776">
              <a:spcBef>
                <a:spcPts val="228"/>
              </a:spcBef>
            </a:pPr>
            <a:r>
              <a:rPr sz="700" spc="-2" dirty="0">
                <a:latin typeface="Courier New"/>
                <a:cs typeface="Courier New"/>
              </a:rPr>
              <a:t>}</a:t>
            </a:r>
            <a:endParaRPr sz="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632290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Các </a:t>
            </a:r>
            <a:r>
              <a:rPr spc="-7" dirty="0"/>
              <a:t>công </a:t>
            </a:r>
            <a:r>
              <a:rPr spc="-2" dirty="0"/>
              <a:t>nghệ </a:t>
            </a:r>
            <a:r>
              <a:rPr spc="-4" dirty="0"/>
              <a:t>styling </a:t>
            </a:r>
            <a:r>
              <a:rPr spc="-2" dirty="0"/>
              <a:t>CSS</a:t>
            </a:r>
            <a:r>
              <a:rPr spc="-22" dirty="0"/>
              <a:t> </a:t>
            </a:r>
            <a:r>
              <a:rPr dirty="0"/>
              <a:t>2-2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64307" y="399546"/>
            <a:ext cx="3293251" cy="2174539"/>
          </a:xfrm>
          <a:prstGeom prst="rect">
            <a:avLst/>
          </a:prstGeom>
        </p:spPr>
        <p:txBody>
          <a:bodyPr vert="horz" wrap="square" lIns="0" tIns="27021" rIns="0" bIns="0" rtlCol="0">
            <a:spAutoFit/>
          </a:bodyPr>
          <a:lstStyle/>
          <a:p>
            <a:pPr marL="5571">
              <a:spcBef>
                <a:spcPts val="212"/>
              </a:spcBef>
            </a:pPr>
            <a:r>
              <a:rPr sz="700" spc="-2" dirty="0">
                <a:latin typeface="Courier New"/>
                <a:cs typeface="Courier New"/>
              </a:rPr>
              <a:t>input:required:invalid</a:t>
            </a:r>
            <a:endParaRPr sz="700">
              <a:latin typeface="Courier New"/>
              <a:cs typeface="Courier New"/>
            </a:endParaRPr>
          </a:p>
          <a:p>
            <a:pPr marL="5571">
              <a:spcBef>
                <a:spcPts val="167"/>
              </a:spcBef>
            </a:pPr>
            <a:r>
              <a:rPr sz="700" spc="-2" dirty="0">
                <a:latin typeface="Courier New"/>
                <a:cs typeface="Courier New"/>
              </a:rPr>
              <a:t>{</a:t>
            </a:r>
            <a:endParaRPr sz="700">
              <a:latin typeface="Courier New"/>
              <a:cs typeface="Courier New"/>
            </a:endParaRPr>
          </a:p>
          <a:p>
            <a:pPr marL="219238">
              <a:spcBef>
                <a:spcPts val="169"/>
              </a:spcBef>
            </a:pPr>
            <a:r>
              <a:rPr sz="700" spc="-2" dirty="0">
                <a:latin typeface="Courier New"/>
                <a:cs typeface="Courier New"/>
              </a:rPr>
              <a:t>background-size:10px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4" dirty="0">
                <a:latin typeface="Courier New"/>
                <a:cs typeface="Courier New"/>
              </a:rPr>
              <a:t>10px;</a:t>
            </a:r>
            <a:endParaRPr sz="700">
              <a:latin typeface="Courier New"/>
              <a:cs typeface="Courier New"/>
            </a:endParaRPr>
          </a:p>
          <a:p>
            <a:pPr marL="219238">
              <a:spcBef>
                <a:spcPts val="169"/>
              </a:spcBef>
            </a:pPr>
            <a:r>
              <a:rPr sz="700" spc="-2" dirty="0">
                <a:latin typeface="Courier New"/>
                <a:cs typeface="Courier New"/>
              </a:rPr>
              <a:t>background-position: right</a:t>
            </a:r>
            <a:r>
              <a:rPr sz="700" spc="7" dirty="0">
                <a:latin typeface="Courier New"/>
                <a:cs typeface="Courier New"/>
              </a:rPr>
              <a:t> </a:t>
            </a:r>
            <a:r>
              <a:rPr sz="700" spc="-4" dirty="0">
                <a:latin typeface="Courier New"/>
                <a:cs typeface="Courier New"/>
              </a:rPr>
              <a:t>top;</a:t>
            </a:r>
            <a:endParaRPr sz="700">
              <a:latin typeface="Courier New"/>
              <a:cs typeface="Courier New"/>
            </a:endParaRPr>
          </a:p>
          <a:p>
            <a:pPr marL="219238">
              <a:spcBef>
                <a:spcPts val="169"/>
              </a:spcBef>
            </a:pPr>
            <a:r>
              <a:rPr sz="700" spc="-2" dirty="0">
                <a:latin typeface="Courier New"/>
                <a:cs typeface="Courier New"/>
              </a:rPr>
              <a:t>background-repeat: no-repeat;</a:t>
            </a:r>
            <a:endParaRPr sz="700">
              <a:latin typeface="Courier New"/>
              <a:cs typeface="Courier New"/>
            </a:endParaRPr>
          </a:p>
          <a:p>
            <a:pPr marL="5571">
              <a:spcBef>
                <a:spcPts val="169"/>
              </a:spcBef>
            </a:pPr>
            <a:r>
              <a:rPr sz="700" spc="-2" dirty="0">
                <a:latin typeface="Courier New"/>
                <a:cs typeface="Courier New"/>
              </a:rPr>
              <a:t>}</a:t>
            </a:r>
            <a:endParaRPr sz="700">
              <a:latin typeface="Courier New"/>
              <a:cs typeface="Courier New"/>
            </a:endParaRPr>
          </a:p>
          <a:p>
            <a:pPr marL="5571">
              <a:spcBef>
                <a:spcPts val="169"/>
              </a:spcBef>
            </a:pPr>
            <a:r>
              <a:rPr sz="700" spc="-2" dirty="0">
                <a:latin typeface="Courier New"/>
                <a:cs typeface="Courier New"/>
              </a:rPr>
              <a:t>&lt;/style&gt;</a:t>
            </a:r>
            <a:endParaRPr sz="700">
              <a:latin typeface="Courier New"/>
              <a:cs typeface="Courier New"/>
            </a:endParaRPr>
          </a:p>
          <a:p>
            <a:pPr marL="5571">
              <a:spcBef>
                <a:spcPts val="169"/>
              </a:spcBef>
            </a:pPr>
            <a:r>
              <a:rPr sz="700" spc="-2" dirty="0">
                <a:latin typeface="Courier New"/>
                <a:cs typeface="Courier New"/>
              </a:rPr>
              <a:t>&lt;/head&gt;</a:t>
            </a:r>
            <a:endParaRPr sz="700">
              <a:latin typeface="Courier New"/>
              <a:cs typeface="Courier New"/>
            </a:endParaRPr>
          </a:p>
          <a:p>
            <a:pPr marL="5571">
              <a:spcBef>
                <a:spcPts val="168"/>
              </a:spcBef>
            </a:pPr>
            <a:r>
              <a:rPr sz="700" spc="-2" dirty="0">
                <a:latin typeface="Courier New"/>
                <a:cs typeface="Courier New"/>
              </a:rPr>
              <a:t>&lt;body&gt;</a:t>
            </a:r>
            <a:endParaRPr sz="700">
              <a:latin typeface="Courier New"/>
              <a:cs typeface="Courier New"/>
            </a:endParaRPr>
          </a:p>
          <a:p>
            <a:pPr marL="5571">
              <a:spcBef>
                <a:spcPts val="169"/>
              </a:spcBef>
            </a:pPr>
            <a:r>
              <a:rPr sz="700" spc="-2" dirty="0">
                <a:latin typeface="Courier New"/>
                <a:cs typeface="Courier New"/>
              </a:rPr>
              <a:t>&lt;form method=”get”</a:t>
            </a:r>
            <a:r>
              <a:rPr sz="700" spc="2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action=”try.php”&gt;</a:t>
            </a:r>
            <a:endParaRPr sz="700">
              <a:latin typeface="Courier New"/>
              <a:cs typeface="Courier New"/>
            </a:endParaRPr>
          </a:p>
          <a:p>
            <a:pPr marL="112544" marR="2229">
              <a:lnSpc>
                <a:spcPct val="120000"/>
              </a:lnSpc>
            </a:pPr>
            <a:r>
              <a:rPr sz="700" spc="-2" dirty="0">
                <a:latin typeface="Courier New"/>
                <a:cs typeface="Courier New"/>
              </a:rPr>
              <a:t>Name: &lt;input type=”text” name=”name” required=”true” </a:t>
            </a:r>
            <a:r>
              <a:rPr sz="700" dirty="0">
                <a:latin typeface="Courier New"/>
                <a:cs typeface="Courier New"/>
              </a:rPr>
              <a:t>/&gt;&lt;br/&gt;  </a:t>
            </a:r>
            <a:r>
              <a:rPr sz="700" spc="-2" dirty="0">
                <a:latin typeface="Courier New"/>
                <a:cs typeface="Courier New"/>
              </a:rPr>
              <a:t>Email: &lt;input type=”email” name=”emailid” required=”true”</a:t>
            </a:r>
            <a:r>
              <a:rPr sz="700" spc="61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/&gt;</a:t>
            </a:r>
            <a:endParaRPr sz="700">
              <a:latin typeface="Courier New"/>
              <a:cs typeface="Courier New"/>
            </a:endParaRPr>
          </a:p>
          <a:p>
            <a:pPr marR="1178927" algn="ctr">
              <a:spcBef>
                <a:spcPts val="168"/>
              </a:spcBef>
            </a:pPr>
            <a:r>
              <a:rPr sz="700" spc="-2" dirty="0">
                <a:latin typeface="Courier New"/>
                <a:cs typeface="Courier New"/>
              </a:rPr>
              <a:t>&lt;input type=”submit” value=”submit”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/&gt;</a:t>
            </a:r>
            <a:endParaRPr sz="700">
              <a:latin typeface="Courier New"/>
              <a:cs typeface="Courier New"/>
            </a:endParaRPr>
          </a:p>
          <a:p>
            <a:pPr marL="5571">
              <a:spcBef>
                <a:spcPts val="167"/>
              </a:spcBef>
            </a:pPr>
            <a:r>
              <a:rPr sz="700" spc="-2" dirty="0">
                <a:latin typeface="Courier New"/>
                <a:cs typeface="Courier New"/>
              </a:rPr>
              <a:t>&lt;/form&gt;</a:t>
            </a:r>
            <a:endParaRPr sz="700">
              <a:latin typeface="Courier New"/>
              <a:cs typeface="Courier New"/>
            </a:endParaRPr>
          </a:p>
          <a:p>
            <a:pPr marL="5571">
              <a:spcBef>
                <a:spcPts val="592"/>
              </a:spcBef>
            </a:pPr>
            <a:r>
              <a:rPr sz="700" spc="-2" dirty="0">
                <a:latin typeface="Courier New"/>
                <a:cs typeface="Courier New"/>
              </a:rPr>
              <a:t>………</a:t>
            </a:r>
            <a:endParaRPr sz="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909612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9" dirty="0"/>
              <a:t>Forms</a:t>
            </a:r>
            <a:r>
              <a:rPr spc="-26" dirty="0"/>
              <a:t> </a:t>
            </a:r>
            <a:r>
              <a:rPr spc="-2" dirty="0"/>
              <a:t>API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348410"/>
            <a:ext cx="3517147" cy="58383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lnSpc>
                <a:spcPts val="948"/>
              </a:lnSpc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HTML5</a:t>
            </a:r>
            <a:r>
              <a:rPr spc="5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đã</a:t>
            </a:r>
            <a:r>
              <a:rPr spc="5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giới</a:t>
            </a:r>
            <a:r>
              <a:rPr spc="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thiệu</a:t>
            </a:r>
            <a:r>
              <a:rPr spc="59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JavaScript</a:t>
            </a:r>
            <a:r>
              <a:rPr spc="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API</a:t>
            </a:r>
            <a:r>
              <a:rPr spc="57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cho</a:t>
            </a:r>
            <a:r>
              <a:rPr spc="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các</a:t>
            </a:r>
            <a:r>
              <a:rPr spc="59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form</a:t>
            </a:r>
            <a:r>
              <a:rPr spc="6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đề</a:t>
            </a:r>
            <a:r>
              <a:rPr spc="5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tùy</a:t>
            </a:r>
            <a:r>
              <a:rPr spc="5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biến</a:t>
            </a:r>
            <a:r>
              <a:rPr spc="5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các</a:t>
            </a:r>
            <a:r>
              <a:rPr spc="5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kiểm</a:t>
            </a:r>
            <a:r>
              <a:rPr spc="5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chứng</a:t>
            </a:r>
            <a:r>
              <a:rPr spc="50" dirty="0">
                <a:latin typeface="Calibri"/>
                <a:cs typeface="Calibri"/>
              </a:rPr>
              <a:t> </a:t>
            </a:r>
            <a:r>
              <a:rPr spc="-9" dirty="0">
                <a:latin typeface="Calibri"/>
                <a:cs typeface="Calibri"/>
              </a:rPr>
              <a:t>và</a:t>
            </a:r>
            <a:endParaRPr>
              <a:latin typeface="Calibri"/>
              <a:cs typeface="Calibri"/>
            </a:endParaRPr>
          </a:p>
          <a:p>
            <a:pPr marL="125916">
              <a:lnSpc>
                <a:spcPts val="921"/>
              </a:lnSpc>
            </a:pPr>
            <a:r>
              <a:rPr dirty="0">
                <a:latin typeface="Calibri"/>
                <a:cs typeface="Calibri"/>
              </a:rPr>
              <a:t>xử lý thực hiện trên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form.</a:t>
            </a:r>
            <a:endParaRPr>
              <a:latin typeface="Calibri"/>
              <a:cs typeface="Calibri"/>
            </a:endParaRPr>
          </a:p>
          <a:p>
            <a:pPr marL="125916" marR="2229" indent="-120344">
              <a:lnSpc>
                <a:spcPts val="921"/>
              </a:lnSpc>
              <a:spcBef>
                <a:spcPts val="4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Các hình thức API mới cung cấp phương pháp mới, các sự </a:t>
            </a:r>
            <a:r>
              <a:rPr spc="-2" dirty="0">
                <a:latin typeface="Calibri"/>
                <a:cs typeface="Calibri"/>
              </a:rPr>
              <a:t>kiện, và </a:t>
            </a:r>
            <a:r>
              <a:rPr dirty="0">
                <a:latin typeface="Calibri"/>
                <a:cs typeface="Calibri"/>
              </a:rPr>
              <a:t>các thuộc tính  </a:t>
            </a:r>
            <a:r>
              <a:rPr spc="2" dirty="0">
                <a:latin typeface="Calibri"/>
                <a:cs typeface="Calibri"/>
              </a:rPr>
              <a:t>để thực </a:t>
            </a:r>
            <a:r>
              <a:rPr dirty="0">
                <a:latin typeface="Calibri"/>
                <a:cs typeface="Calibri"/>
              </a:rPr>
              <a:t>hiện việc </a:t>
            </a:r>
            <a:r>
              <a:rPr spc="2" dirty="0">
                <a:latin typeface="Calibri"/>
                <a:cs typeface="Calibri"/>
              </a:rPr>
              <a:t>kiểm </a:t>
            </a:r>
            <a:r>
              <a:rPr spc="-4" dirty="0">
                <a:latin typeface="Calibri"/>
                <a:cs typeface="Calibri"/>
              </a:rPr>
              <a:t>tra </a:t>
            </a:r>
            <a:r>
              <a:rPr dirty="0">
                <a:latin typeface="Calibri"/>
                <a:cs typeface="Calibri"/>
              </a:rPr>
              <a:t>phức </a:t>
            </a:r>
            <a:r>
              <a:rPr spc="-2" dirty="0">
                <a:latin typeface="Calibri"/>
                <a:cs typeface="Calibri"/>
              </a:rPr>
              <a:t>tạp </a:t>
            </a:r>
            <a:r>
              <a:rPr dirty="0">
                <a:latin typeface="Calibri"/>
                <a:cs typeface="Calibri"/>
              </a:rPr>
              <a:t>gộp các trường hoặc tính</a:t>
            </a:r>
            <a:r>
              <a:rPr spc="-7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toán.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8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Bảng sau liệt </a:t>
            </a:r>
            <a:r>
              <a:rPr spc="-9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sự kiện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phương</a:t>
            </a:r>
            <a:r>
              <a:rPr spc="-4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thức: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4740" y="1035196"/>
            <a:ext cx="3579915" cy="15351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130427"/>
              </p:ext>
            </p:extLst>
          </p:nvPr>
        </p:nvGraphicFramePr>
        <p:xfrm>
          <a:off x="198041" y="1038768"/>
          <a:ext cx="3564731" cy="15243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6565"/>
                <a:gridCol w="2468166"/>
              </a:tblGrid>
              <a:tr h="312588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b="1" spc="-10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Events </a:t>
                      </a:r>
                      <a:r>
                        <a:rPr sz="7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và</a:t>
                      </a:r>
                      <a:r>
                        <a:rPr sz="700" b="1" spc="2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Methods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5270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b="1" spc="-10" dirty="0" err="1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943735"/>
                    </a:solidFill>
                  </a:tcPr>
                </a:tc>
              </a:tr>
              <a:tr h="32647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setCustomValidity</a:t>
                      </a:r>
                      <a:endParaRPr sz="700" dirty="0">
                        <a:latin typeface="Courier New"/>
                        <a:cs typeface="Courier New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(message)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59797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44780" marR="130175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Phương thức lập thông báo lỗi tùy chỉnh được hiển thị khi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biểu  mẫu được gửi bởi người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sử</a:t>
                      </a:r>
                      <a:r>
                        <a:rPr sz="7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dụng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D6E3BC"/>
                    </a:solidFill>
                  </a:tcPr>
                </a:tc>
              </a:tr>
              <a:tr h="21736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checkValidity()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7813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Phương thức kiểm tra tính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hợp</a:t>
                      </a:r>
                      <a:r>
                        <a:rPr sz="7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.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F1DCDB"/>
                    </a:solidFill>
                  </a:tcPr>
                </a:tc>
              </a:tr>
              <a:tr h="23295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oninvalid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7813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Sự kiện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xảy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ra khi dữ liệu nhập vào không hợp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lệ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D6E3BC"/>
                    </a:solidFill>
                  </a:tcPr>
                </a:tc>
              </a:tr>
              <a:tr h="21736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onforminput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8097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Sự kiện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xảy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ra khi dữ liệu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được nhập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trên</a:t>
                      </a:r>
                      <a:r>
                        <a:rPr sz="7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form.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315" marB="0">
                    <a:solidFill>
                      <a:srgbClr val="F1DCDB"/>
                    </a:solidFill>
                  </a:tcPr>
                </a:tc>
              </a:tr>
              <a:tr h="2176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onformchange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8097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Sự kiện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xảy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ra khi dữ liệu trên form thay</a:t>
                      </a:r>
                      <a:r>
                        <a:rPr sz="700" spc="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đổi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315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430124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Sử dụng </a:t>
            </a:r>
            <a:r>
              <a:rPr spc="-9" dirty="0"/>
              <a:t>các </a:t>
            </a:r>
            <a:r>
              <a:rPr spc="-2" dirty="0"/>
              <a:t>kiểu </a:t>
            </a:r>
            <a:r>
              <a:rPr spc="-4" dirty="0"/>
              <a:t>input</a:t>
            </a:r>
            <a:r>
              <a:rPr spc="-15" dirty="0"/>
              <a:t> </a:t>
            </a:r>
            <a:r>
              <a:rPr spc="-2" dirty="0"/>
              <a:t>mới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373972"/>
            <a:ext cx="3516597" cy="477980"/>
          </a:xfrm>
          <a:prstGeom prst="rect">
            <a:avLst/>
          </a:prstGeom>
        </p:spPr>
        <p:txBody>
          <a:bodyPr vert="horz" wrap="square" lIns="0" tIns="16157" rIns="0" bIns="0" rtlCol="0">
            <a:spAutoFit/>
          </a:bodyPr>
          <a:lstStyle/>
          <a:p>
            <a:pPr marL="125916" marR="2229" indent="-120344">
              <a:lnSpc>
                <a:spcPts val="921"/>
              </a:lnSpc>
              <a:spcBef>
                <a:spcPts val="12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Các loại </a:t>
            </a:r>
            <a:r>
              <a:rPr spc="2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phần tử </a:t>
            </a:r>
            <a:r>
              <a:rPr spc="2" dirty="0">
                <a:latin typeface="Calibri"/>
                <a:cs typeface="Calibri"/>
              </a:rPr>
              <a:t>đầu </a:t>
            </a:r>
            <a:r>
              <a:rPr dirty="0">
                <a:latin typeface="Calibri"/>
                <a:cs typeface="Calibri"/>
              </a:rPr>
              <a:t>vào </a:t>
            </a:r>
            <a:r>
              <a:rPr spc="-2" dirty="0">
                <a:latin typeface="Calibri"/>
                <a:cs typeface="Calibri"/>
              </a:rPr>
              <a:t>xác </a:t>
            </a:r>
            <a:r>
              <a:rPr dirty="0">
                <a:latin typeface="Calibri"/>
                <a:cs typeface="Calibri"/>
              </a:rPr>
              <a:t>định những loại </a:t>
            </a:r>
            <a:r>
              <a:rPr spc="2" dirty="0">
                <a:latin typeface="Calibri"/>
                <a:cs typeface="Calibri"/>
              </a:rPr>
              <a:t>đầu </a:t>
            </a:r>
            <a:r>
              <a:rPr dirty="0">
                <a:latin typeface="Calibri"/>
                <a:cs typeface="Calibri"/>
              </a:rPr>
              <a:t>vào sẽ được  hiển thị trên trình duyệt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người</a:t>
            </a:r>
            <a:r>
              <a:rPr spc="-6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dùng.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858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Mặc đinh </a:t>
            </a:r>
            <a:r>
              <a:rPr dirty="0">
                <a:latin typeface="Calibri"/>
                <a:cs typeface="Calibri"/>
              </a:rPr>
              <a:t>kiểu </a:t>
            </a:r>
            <a:r>
              <a:rPr spc="2" dirty="0">
                <a:latin typeface="Calibri"/>
                <a:cs typeface="Calibri"/>
              </a:rPr>
              <a:t>đầu </a:t>
            </a:r>
            <a:r>
              <a:rPr dirty="0">
                <a:latin typeface="Calibri"/>
                <a:cs typeface="Calibri"/>
              </a:rPr>
              <a:t>vào là</a:t>
            </a:r>
            <a:r>
              <a:rPr spc="55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type</a:t>
            </a:r>
            <a:r>
              <a:rPr spc="2" dirty="0">
                <a:latin typeface="Courier New"/>
                <a:cs typeface="Courier New"/>
              </a:rPr>
              <a:t>=”text”</a:t>
            </a:r>
            <a:r>
              <a:rPr spc="2" dirty="0">
                <a:latin typeface="Calibri"/>
                <a:cs typeface="Calibri"/>
              </a:rPr>
              <a:t>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948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Mẫu đăng </a:t>
            </a:r>
            <a:r>
              <a:rPr dirty="0">
                <a:latin typeface="Calibri"/>
                <a:cs typeface="Calibri"/>
              </a:rPr>
              <a:t>ký trong bài sử </a:t>
            </a:r>
            <a:r>
              <a:rPr spc="2" dirty="0">
                <a:latin typeface="Calibri"/>
                <a:cs typeface="Calibri"/>
              </a:rPr>
              <a:t>dụng </a:t>
            </a:r>
            <a:r>
              <a:rPr dirty="0">
                <a:latin typeface="Calibri"/>
                <a:cs typeface="Calibri"/>
              </a:rPr>
              <a:t>các loại </a:t>
            </a:r>
            <a:r>
              <a:rPr spc="2" dirty="0">
                <a:latin typeface="Calibri"/>
                <a:cs typeface="Calibri"/>
              </a:rPr>
              <a:t>đầu </a:t>
            </a:r>
            <a:r>
              <a:rPr dirty="0">
                <a:latin typeface="Calibri"/>
                <a:cs typeface="Calibri"/>
              </a:rPr>
              <a:t>vào sau</a:t>
            </a:r>
            <a:r>
              <a:rPr spc="2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: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0320" y="1007650"/>
            <a:ext cx="259378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5571">
              <a:spcBef>
                <a:spcPts val="53"/>
              </a:spcBef>
            </a:pPr>
            <a:r>
              <a:rPr spc="2" dirty="0">
                <a:latin typeface="Courier New"/>
                <a:cs typeface="Courier New"/>
              </a:rPr>
              <a:t>text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0320" y="1245818"/>
            <a:ext cx="321266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5571">
              <a:spcBef>
                <a:spcPts val="53"/>
              </a:spcBef>
            </a:pPr>
            <a:r>
              <a:rPr spc="2" dirty="0">
                <a:latin typeface="Courier New"/>
                <a:cs typeface="Courier New"/>
              </a:rPr>
              <a:t>label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0320" y="1483872"/>
            <a:ext cx="321266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5571">
              <a:spcBef>
                <a:spcPts val="53"/>
              </a:spcBef>
            </a:pPr>
            <a:r>
              <a:rPr spc="2" dirty="0">
                <a:latin typeface="Courier New"/>
                <a:cs typeface="Courier New"/>
              </a:rPr>
              <a:t>radio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0320" y="1721927"/>
            <a:ext cx="506379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5571">
              <a:spcBef>
                <a:spcPts val="53"/>
              </a:spcBef>
            </a:pPr>
            <a:r>
              <a:rPr spc="2" dirty="0">
                <a:latin typeface="Courier New"/>
                <a:cs typeface="Courier New"/>
              </a:rPr>
              <a:t>textarea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0320" y="1960095"/>
            <a:ext cx="506379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5571">
              <a:spcBef>
                <a:spcPts val="53"/>
              </a:spcBef>
            </a:pPr>
            <a:r>
              <a:rPr spc="2" dirty="0">
                <a:latin typeface="Courier New"/>
                <a:cs typeface="Courier New"/>
              </a:rPr>
              <a:t>checkbox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1364" y="954742"/>
            <a:ext cx="59412" cy="1439663"/>
          </a:xfrm>
          <a:prstGeom prst="rect">
            <a:avLst/>
          </a:prstGeom>
        </p:spPr>
        <p:txBody>
          <a:bodyPr vert="horz" wrap="square" lIns="0" tIns="52650" rIns="0" bIns="0" rtlCol="0">
            <a:spAutoFit/>
          </a:bodyPr>
          <a:lstStyle/>
          <a:p>
            <a:pPr marL="5571">
              <a:spcBef>
                <a:spcPts val="414"/>
              </a:spcBef>
            </a:pPr>
            <a:r>
              <a:rPr sz="1200" spc="-2" dirty="0">
                <a:solidFill>
                  <a:srgbClr val="AC1317"/>
                </a:solidFill>
                <a:latin typeface="Wingdings"/>
                <a:cs typeface="Wingdings"/>
              </a:rPr>
              <a:t></a:t>
            </a:r>
            <a:endParaRPr sz="1200">
              <a:latin typeface="Wingdings"/>
              <a:cs typeface="Wingdings"/>
            </a:endParaRPr>
          </a:p>
          <a:p>
            <a:pPr marL="5571">
              <a:spcBef>
                <a:spcPts val="369"/>
              </a:spcBef>
            </a:pPr>
            <a:r>
              <a:rPr sz="1200" spc="-2" dirty="0">
                <a:solidFill>
                  <a:srgbClr val="AC1317"/>
                </a:solidFill>
                <a:latin typeface="Wingdings"/>
                <a:cs typeface="Wingdings"/>
              </a:rPr>
              <a:t></a:t>
            </a:r>
            <a:endParaRPr sz="1200">
              <a:latin typeface="Wingdings"/>
              <a:cs typeface="Wingdings"/>
            </a:endParaRPr>
          </a:p>
          <a:p>
            <a:pPr marL="5571">
              <a:spcBef>
                <a:spcPts val="369"/>
              </a:spcBef>
            </a:pPr>
            <a:r>
              <a:rPr sz="1200" spc="-2" dirty="0">
                <a:solidFill>
                  <a:srgbClr val="AC1317"/>
                </a:solidFill>
                <a:latin typeface="Wingdings"/>
                <a:cs typeface="Wingdings"/>
              </a:rPr>
              <a:t></a:t>
            </a:r>
            <a:endParaRPr sz="1200">
              <a:latin typeface="Wingdings"/>
              <a:cs typeface="Wingdings"/>
            </a:endParaRPr>
          </a:p>
          <a:p>
            <a:pPr marL="5571">
              <a:spcBef>
                <a:spcPts val="369"/>
              </a:spcBef>
            </a:pPr>
            <a:r>
              <a:rPr sz="1200" spc="-2" dirty="0">
                <a:solidFill>
                  <a:srgbClr val="AC1317"/>
                </a:solidFill>
                <a:latin typeface="Wingdings"/>
                <a:cs typeface="Wingdings"/>
              </a:rPr>
              <a:t></a:t>
            </a:r>
            <a:endParaRPr sz="1200">
              <a:latin typeface="Wingdings"/>
              <a:cs typeface="Wingdings"/>
            </a:endParaRPr>
          </a:p>
          <a:p>
            <a:pPr marL="5571">
              <a:spcBef>
                <a:spcPts val="371"/>
              </a:spcBef>
            </a:pPr>
            <a:r>
              <a:rPr sz="1200" spc="-2" dirty="0">
                <a:solidFill>
                  <a:srgbClr val="AC1317"/>
                </a:solidFill>
                <a:latin typeface="Wingdings"/>
                <a:cs typeface="Wingdings"/>
              </a:rPr>
              <a:t></a:t>
            </a:r>
            <a:endParaRPr sz="1200">
              <a:latin typeface="Wingdings"/>
              <a:cs typeface="Wingdings"/>
            </a:endParaRPr>
          </a:p>
          <a:p>
            <a:pPr marL="5571">
              <a:spcBef>
                <a:spcPts val="362"/>
              </a:spcBef>
            </a:pPr>
            <a:r>
              <a:rPr sz="1200" spc="-2" dirty="0">
                <a:solidFill>
                  <a:srgbClr val="AC1317"/>
                </a:solidFill>
                <a:latin typeface="Wingdings"/>
                <a:cs typeface="Wingdings"/>
              </a:rPr>
              <a:t></a:t>
            </a:r>
            <a:endParaRPr sz="1200">
              <a:latin typeface="Wingdings"/>
              <a:cs typeface="Wingding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0320" y="2197469"/>
            <a:ext cx="382328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5571">
              <a:spcBef>
                <a:spcPts val="53"/>
              </a:spcBef>
            </a:pPr>
            <a:r>
              <a:rPr dirty="0">
                <a:latin typeface="Courier New"/>
                <a:cs typeface="Courier New"/>
              </a:rPr>
              <a:t>submit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2343" y="2523422"/>
            <a:ext cx="3115289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HTML5 đã giới thiệu nhiều phần tử giao diện người </a:t>
            </a:r>
            <a:r>
              <a:rPr spc="2" dirty="0">
                <a:latin typeface="Calibri"/>
                <a:cs typeface="Calibri"/>
              </a:rPr>
              <a:t>dùng dữ </a:t>
            </a:r>
            <a:r>
              <a:rPr dirty="0">
                <a:latin typeface="Calibri"/>
                <a:cs typeface="Calibri"/>
              </a:rPr>
              <a:t>liệu </a:t>
            </a:r>
            <a:r>
              <a:rPr spc="2" dirty="0">
                <a:latin typeface="Calibri"/>
                <a:cs typeface="Calibri"/>
              </a:rPr>
              <a:t>cụ</a:t>
            </a:r>
            <a:r>
              <a:rPr spc="-9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thể.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218500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Địa chỉ</a:t>
            </a:r>
            <a:r>
              <a:rPr spc="-37" dirty="0"/>
              <a:t> </a:t>
            </a:r>
            <a:r>
              <a:rPr spc="-2" dirty="0"/>
              <a:t>E-mail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2" y="317394"/>
            <a:ext cx="3368263" cy="890243"/>
          </a:xfrm>
          <a:prstGeom prst="rect">
            <a:avLst/>
          </a:prstGeom>
        </p:spPr>
        <p:txBody>
          <a:bodyPr vert="horz" wrap="square" lIns="0" tIns="51815" rIns="0" bIns="0" rtlCol="0">
            <a:spAutoFit/>
          </a:bodyPr>
          <a:lstStyle/>
          <a:p>
            <a:pPr marL="125916" indent="-120344">
              <a:spcBef>
                <a:spcPts val="40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dụ</a:t>
            </a:r>
            <a:endParaRPr dirty="0">
              <a:latin typeface="Calibri"/>
              <a:cs typeface="Calibri"/>
            </a:endParaRPr>
          </a:p>
          <a:p>
            <a:pPr marL="159345">
              <a:spcBef>
                <a:spcPts val="305"/>
              </a:spcBef>
            </a:pPr>
            <a:r>
              <a:rPr sz="700" spc="-2" dirty="0">
                <a:latin typeface="Courier New"/>
                <a:cs typeface="Courier New"/>
              </a:rPr>
              <a:t>&lt;form method=”get”</a:t>
            </a:r>
            <a:r>
              <a:rPr sz="700" spc="-11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action=”test.html”&gt;</a:t>
            </a:r>
            <a:endParaRPr sz="700" dirty="0">
              <a:latin typeface="Courier New"/>
              <a:cs typeface="Courier New"/>
            </a:endParaRPr>
          </a:p>
          <a:p>
            <a:pPr marL="319804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&lt;label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for=”emailid</a:t>
            </a:r>
            <a:r>
              <a:rPr sz="700" spc="-2" dirty="0">
                <a:latin typeface="Courier New"/>
                <a:cs typeface="Courier New"/>
              </a:rPr>
              <a:t>”&gt;Email:&lt;/label&gt;</a:t>
            </a:r>
            <a:endParaRPr sz="700" dirty="0">
              <a:latin typeface="Courier New"/>
              <a:cs typeface="Courier New"/>
            </a:endParaRPr>
          </a:p>
          <a:p>
            <a:pPr marL="694765" marR="2229" indent="-375239">
              <a:lnSpc>
                <a:spcPct val="101899"/>
              </a:lnSpc>
              <a:spcBef>
                <a:spcPts val="7"/>
              </a:spcBef>
            </a:pPr>
            <a:r>
              <a:rPr sz="700" spc="-2" dirty="0">
                <a:latin typeface="Courier New"/>
                <a:cs typeface="Courier New"/>
              </a:rPr>
              <a:t>&lt;input type=”email” value=”” </a:t>
            </a:r>
            <a:r>
              <a:rPr sz="700" dirty="0">
                <a:latin typeface="Courier New"/>
                <a:cs typeface="Courier New"/>
              </a:rPr>
              <a:t>id=”emailid”  </a:t>
            </a:r>
            <a:r>
              <a:rPr sz="700" spc="-2" dirty="0">
                <a:latin typeface="Courier New"/>
                <a:cs typeface="Courier New"/>
              </a:rPr>
              <a:t>name=”emailaddress” maxlength</a:t>
            </a:r>
            <a:r>
              <a:rPr sz="700" spc="-2" dirty="0">
                <a:latin typeface="Courier New"/>
                <a:cs typeface="Courier New"/>
              </a:rPr>
              <a:t>=”255”</a:t>
            </a:r>
            <a:r>
              <a:rPr sz="700" spc="11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/&gt;</a:t>
            </a:r>
            <a:endParaRPr sz="700" dirty="0">
              <a:latin typeface="Courier New"/>
              <a:cs typeface="Courier New"/>
            </a:endParaRPr>
          </a:p>
          <a:p>
            <a:pPr marL="319804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&lt;input type=”submit”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value=”submit”/&gt;</a:t>
            </a:r>
            <a:endParaRPr sz="700" dirty="0">
              <a:latin typeface="Courier New"/>
              <a:cs typeface="Courier New"/>
            </a:endParaRPr>
          </a:p>
          <a:p>
            <a:pPr marL="159345">
              <a:spcBef>
                <a:spcPts val="226"/>
              </a:spcBef>
            </a:pPr>
            <a:r>
              <a:rPr sz="700" spc="-2" dirty="0">
                <a:latin typeface="Courier New"/>
                <a:cs typeface="Courier New"/>
              </a:rPr>
              <a:t>&lt;/form&gt;</a:t>
            </a:r>
            <a:endParaRPr sz="700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8176" y="1232203"/>
            <a:ext cx="2187029" cy="15983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6" y="68309"/>
            <a:ext cx="36472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URL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365413"/>
            <a:ext cx="3073206" cy="698860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dụ</a:t>
            </a:r>
            <a:endParaRPr>
              <a:latin typeface="Calibri"/>
              <a:cs typeface="Calibri"/>
            </a:endParaRPr>
          </a:p>
          <a:p>
            <a:pPr marL="159345">
              <a:spcBef>
                <a:spcPts val="708"/>
              </a:spcBef>
            </a:pPr>
            <a:r>
              <a:rPr sz="700" spc="-2" dirty="0">
                <a:latin typeface="Courier New"/>
                <a:cs typeface="Courier New"/>
              </a:rPr>
              <a:t>&lt;label for=”url”&gt;Enter your Web page</a:t>
            </a:r>
            <a:r>
              <a:rPr sz="700" spc="22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address:&lt;/label&gt;</a:t>
            </a:r>
            <a:endParaRPr sz="700">
              <a:latin typeface="Courier New"/>
              <a:cs typeface="Courier New"/>
            </a:endParaRPr>
          </a:p>
          <a:p>
            <a:pPr marL="587792" marR="2229" indent="-375239">
              <a:lnSpc>
                <a:spcPts val="864"/>
              </a:lnSpc>
              <a:spcBef>
                <a:spcPts val="26"/>
              </a:spcBef>
            </a:pPr>
            <a:r>
              <a:rPr sz="700" spc="-2" dirty="0">
                <a:latin typeface="Courier New"/>
                <a:cs typeface="Courier New"/>
              </a:rPr>
              <a:t>&lt;input type=”url” value=”” id=”urlname” name=”urltext”  maxlength=”255”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4" dirty="0">
                <a:latin typeface="Courier New"/>
                <a:cs typeface="Courier New"/>
              </a:rPr>
              <a:t>/&gt;</a:t>
            </a:r>
            <a:endParaRPr sz="700">
              <a:latin typeface="Courier New"/>
              <a:cs typeface="Courier New"/>
            </a:endParaRPr>
          </a:p>
          <a:p>
            <a:pPr marL="159345">
              <a:spcBef>
                <a:spcPts val="189"/>
              </a:spcBef>
            </a:pPr>
            <a:r>
              <a:rPr sz="700" spc="-2" dirty="0">
                <a:latin typeface="Courier New"/>
                <a:cs typeface="Courier New"/>
              </a:rPr>
              <a:t>&lt;input type=”submit”</a:t>
            </a:r>
            <a:r>
              <a:rPr sz="700" spc="2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value=”submit”/&gt;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25169" y="1224280"/>
            <a:ext cx="2112434" cy="13439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72652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0" dirty="0"/>
              <a:t>Telephone </a:t>
            </a:r>
            <a:r>
              <a:rPr spc="-2" dirty="0"/>
              <a:t>Number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27807" y="482264"/>
            <a:ext cx="3124200" cy="543076"/>
          </a:xfrm>
          <a:prstGeom prst="rect">
            <a:avLst/>
          </a:prstGeom>
        </p:spPr>
        <p:txBody>
          <a:bodyPr vert="horz" wrap="square" lIns="0" tIns="6964" rIns="0" bIns="0" rtlCol="0">
            <a:spAutoFit/>
          </a:bodyPr>
          <a:lstStyle/>
          <a:p>
            <a:pPr marL="125916" indent="-120344">
              <a:spcBef>
                <a:spcPts val="5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</a:t>
            </a:r>
            <a:endParaRPr dirty="0">
              <a:latin typeface="Calibri"/>
              <a:cs typeface="Calibri"/>
            </a:endParaRPr>
          </a:p>
          <a:p>
            <a:pPr>
              <a:spcBef>
                <a:spcPts val="748"/>
              </a:spcBef>
            </a:pPr>
            <a:r>
              <a:rPr sz="700" spc="-2" dirty="0">
                <a:latin typeface="Courier New"/>
                <a:cs typeface="Courier New"/>
              </a:rPr>
              <a:t>&lt;label for=”telno</a:t>
            </a:r>
            <a:r>
              <a:rPr sz="700" spc="-2" dirty="0">
                <a:latin typeface="Courier New"/>
                <a:cs typeface="Courier New"/>
              </a:rPr>
              <a:t>”&gt;Telephone</a:t>
            </a:r>
            <a:r>
              <a:rPr sz="700" spc="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Number:&lt;/label&gt;</a:t>
            </a:r>
            <a:endParaRPr sz="700" dirty="0">
              <a:latin typeface="Courier New"/>
              <a:cs typeface="Courier New"/>
            </a:endParaRPr>
          </a:p>
          <a:p>
            <a:pPr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&lt;input type=”tel” value=”” </a:t>
            </a:r>
            <a:r>
              <a:rPr sz="700" dirty="0">
                <a:latin typeface="Courier New"/>
                <a:cs typeface="Courier New"/>
              </a:rPr>
              <a:t>id=”telno</a:t>
            </a:r>
            <a:r>
              <a:rPr sz="700" dirty="0">
                <a:latin typeface="Courier New"/>
                <a:cs typeface="Courier New"/>
              </a:rPr>
              <a:t>”</a:t>
            </a:r>
            <a:r>
              <a:rPr sz="700" spc="18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name=”</a:t>
            </a:r>
            <a:r>
              <a:rPr sz="700" spc="-2" dirty="0" err="1" smtClean="0">
                <a:latin typeface="Courier New"/>
                <a:cs typeface="Courier New"/>
              </a:rPr>
              <a:t>telephone_no</a:t>
            </a:r>
            <a:r>
              <a:rPr sz="700" spc="-2" dirty="0" smtClean="0">
                <a:latin typeface="Courier New"/>
                <a:cs typeface="Courier New"/>
              </a:rPr>
              <a:t>”</a:t>
            </a:r>
            <a:r>
              <a:rPr lang="vi-VN" sz="700" dirty="0">
                <a:latin typeface="Courier New"/>
                <a:cs typeface="Courier New"/>
              </a:rPr>
              <a:t> </a:t>
            </a:r>
            <a:r>
              <a:rPr sz="700" spc="-2" dirty="0" err="1" smtClean="0">
                <a:latin typeface="Courier New"/>
                <a:cs typeface="Courier New"/>
              </a:rPr>
              <a:t>maxlength</a:t>
            </a:r>
            <a:r>
              <a:rPr sz="700" spc="-2" dirty="0">
                <a:latin typeface="Courier New"/>
                <a:cs typeface="Courier New"/>
              </a:rPr>
              <a:t>=”10”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/&gt;</a:t>
            </a:r>
            <a:endParaRPr sz="7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746778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Number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2" y="458405"/>
            <a:ext cx="3673063" cy="632050"/>
          </a:xfrm>
          <a:prstGeom prst="rect">
            <a:avLst/>
          </a:prstGeom>
        </p:spPr>
        <p:txBody>
          <a:bodyPr vert="horz" wrap="square" lIns="0" tIns="23957" rIns="0" bIns="0" rtlCol="0">
            <a:spAutoFit/>
          </a:bodyPr>
          <a:lstStyle/>
          <a:p>
            <a:pPr marL="125916" indent="-120344">
              <a:spcBef>
                <a:spcPts val="18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dụ</a:t>
            </a:r>
            <a:endParaRPr dirty="0">
              <a:latin typeface="Calibri"/>
              <a:cs typeface="Calibri"/>
            </a:endParaRPr>
          </a:p>
          <a:p>
            <a:pPr marL="159345">
              <a:spcBef>
                <a:spcPts val="116"/>
              </a:spcBef>
            </a:pPr>
            <a:r>
              <a:rPr sz="700" spc="-2" dirty="0">
                <a:latin typeface="Courier New"/>
                <a:cs typeface="Courier New"/>
              </a:rPr>
              <a:t>&lt;label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for=”stud_age</a:t>
            </a:r>
            <a:r>
              <a:rPr sz="700" spc="-2" dirty="0">
                <a:latin typeface="Courier New"/>
                <a:cs typeface="Courier New"/>
              </a:rPr>
              <a:t>”&gt;Age:&lt;/label&gt;</a:t>
            </a:r>
            <a:endParaRPr sz="700" dirty="0">
              <a:latin typeface="Courier New"/>
              <a:cs typeface="Courier New"/>
            </a:endParaRPr>
          </a:p>
          <a:p>
            <a:pPr marL="534306" marR="2229" indent="-375239">
              <a:lnSpc>
                <a:spcPts val="864"/>
              </a:lnSpc>
              <a:spcBef>
                <a:spcPts val="26"/>
              </a:spcBef>
            </a:pPr>
            <a:r>
              <a:rPr sz="700" spc="-2" dirty="0">
                <a:latin typeface="Courier New"/>
                <a:cs typeface="Courier New"/>
              </a:rPr>
              <a:t>&lt;input type=”number” value=”15” </a:t>
            </a:r>
            <a:r>
              <a:rPr sz="700" dirty="0">
                <a:latin typeface="Courier New"/>
                <a:cs typeface="Courier New"/>
              </a:rPr>
              <a:t>id=”stud_age”  </a:t>
            </a:r>
            <a:r>
              <a:rPr sz="700" spc="-2" dirty="0">
                <a:latin typeface="Courier New"/>
                <a:cs typeface="Courier New"/>
              </a:rPr>
              <a:t>name=”studentage</a:t>
            </a:r>
            <a:r>
              <a:rPr sz="700" spc="-2" dirty="0">
                <a:latin typeface="Courier New"/>
                <a:cs typeface="Courier New"/>
              </a:rPr>
              <a:t>” min=”15” max=”45” step=”1”</a:t>
            </a:r>
            <a:r>
              <a:rPr sz="700" spc="18" dirty="0">
                <a:latin typeface="Courier New"/>
                <a:cs typeface="Courier New"/>
              </a:rPr>
              <a:t> </a:t>
            </a:r>
            <a:r>
              <a:rPr sz="700" spc="-4" dirty="0">
                <a:latin typeface="Courier New"/>
                <a:cs typeface="Courier New"/>
              </a:rPr>
              <a:t>/&gt;</a:t>
            </a:r>
            <a:endParaRPr sz="700" dirty="0">
              <a:latin typeface="Courier New"/>
              <a:cs typeface="Courier New"/>
            </a:endParaRPr>
          </a:p>
          <a:p>
            <a:pPr marL="159345">
              <a:spcBef>
                <a:spcPts val="189"/>
              </a:spcBef>
            </a:pPr>
            <a:r>
              <a:rPr sz="700" spc="-2" dirty="0">
                <a:latin typeface="Courier New"/>
                <a:cs typeface="Courier New"/>
              </a:rPr>
              <a:t>&lt;input type=”submit”</a:t>
            </a:r>
            <a:r>
              <a:rPr sz="700" spc="2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value=”submit”/&gt;</a:t>
            </a:r>
            <a:endParaRPr sz="700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8176" y="1258288"/>
            <a:ext cx="1584325" cy="1088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56304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Ran</a:t>
            </a:r>
            <a:r>
              <a:rPr spc="-15" dirty="0"/>
              <a:t>g</a:t>
            </a:r>
            <a:r>
              <a:rPr spc="-2" dirty="0"/>
              <a:t>e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4" y="422943"/>
            <a:ext cx="3673062" cy="59409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dụ</a:t>
            </a:r>
            <a:endParaRPr dirty="0">
              <a:latin typeface="Calibri"/>
              <a:cs typeface="Calibri"/>
            </a:endParaRPr>
          </a:p>
          <a:p>
            <a:pPr marL="159345">
              <a:spcBef>
                <a:spcPts val="923"/>
              </a:spcBef>
            </a:pPr>
            <a:r>
              <a:rPr sz="700" spc="-2" dirty="0">
                <a:latin typeface="Courier New"/>
                <a:cs typeface="Courier New"/>
              </a:rPr>
              <a:t>&lt;label&gt;Survey for packages offered[scale:</a:t>
            </a:r>
            <a:r>
              <a:rPr sz="700" spc="11" dirty="0">
                <a:latin typeface="Courier New"/>
                <a:cs typeface="Courier New"/>
              </a:rPr>
              <a:t> </a:t>
            </a:r>
            <a:r>
              <a:rPr sz="700" dirty="0">
                <a:latin typeface="Courier New"/>
                <a:cs typeface="Courier New"/>
              </a:rPr>
              <a:t>1-10]:&lt;/label&gt;</a:t>
            </a:r>
          </a:p>
          <a:p>
            <a:pPr marL="159345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&lt;input type=”range” name=”rating” min=”1” max=”10”</a:t>
            </a:r>
            <a:r>
              <a:rPr sz="700" spc="13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/&gt;</a:t>
            </a:r>
            <a:endParaRPr sz="700" dirty="0">
              <a:latin typeface="Courier New"/>
              <a:cs typeface="Courier New"/>
            </a:endParaRPr>
          </a:p>
          <a:p>
            <a:pPr marL="159345">
              <a:spcBef>
                <a:spcPts val="226"/>
              </a:spcBef>
            </a:pPr>
            <a:r>
              <a:rPr sz="700" spc="-2" dirty="0">
                <a:latin typeface="Courier New"/>
                <a:cs typeface="Courier New"/>
              </a:rPr>
              <a:t>&lt;input type=”submit”</a:t>
            </a:r>
            <a:r>
              <a:rPr sz="700" spc="2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value=”submit”/&gt;</a:t>
            </a:r>
            <a:endParaRPr sz="700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92163" y="1131778"/>
            <a:ext cx="2013413" cy="13847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648413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11" dirty="0"/>
              <a:t>Date </a:t>
            </a:r>
            <a:r>
              <a:rPr spc="-2" dirty="0"/>
              <a:t>and </a:t>
            </a:r>
            <a:r>
              <a:rPr spc="-4" dirty="0"/>
              <a:t>Time</a:t>
            </a:r>
            <a:r>
              <a:rPr spc="-26" dirty="0"/>
              <a:t> </a:t>
            </a:r>
            <a:r>
              <a:rPr dirty="0"/>
              <a:t>1-6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19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52821" y="408433"/>
            <a:ext cx="3630745" cy="234087"/>
          </a:xfrm>
          <a:custGeom>
            <a:avLst/>
            <a:gdLst/>
            <a:ahLst/>
            <a:cxnLst/>
            <a:rect l="l" t="t" r="r" b="b"/>
            <a:pathLst>
              <a:path w="8382000" h="524510">
                <a:moveTo>
                  <a:pt x="8294624" y="0"/>
                </a:moveTo>
                <a:lnTo>
                  <a:pt x="87375" y="0"/>
                </a:lnTo>
                <a:lnTo>
                  <a:pt x="53363" y="6865"/>
                </a:lnTo>
                <a:lnTo>
                  <a:pt x="25590" y="25590"/>
                </a:lnTo>
                <a:lnTo>
                  <a:pt x="6865" y="53363"/>
                </a:lnTo>
                <a:lnTo>
                  <a:pt x="0" y="87375"/>
                </a:lnTo>
                <a:lnTo>
                  <a:pt x="0" y="436879"/>
                </a:lnTo>
                <a:lnTo>
                  <a:pt x="6865" y="470892"/>
                </a:lnTo>
                <a:lnTo>
                  <a:pt x="25590" y="498665"/>
                </a:lnTo>
                <a:lnTo>
                  <a:pt x="53363" y="517390"/>
                </a:lnTo>
                <a:lnTo>
                  <a:pt x="87375" y="524255"/>
                </a:lnTo>
                <a:lnTo>
                  <a:pt x="8294624" y="524255"/>
                </a:lnTo>
                <a:lnTo>
                  <a:pt x="8328636" y="517390"/>
                </a:lnTo>
                <a:lnTo>
                  <a:pt x="8356409" y="498665"/>
                </a:lnTo>
                <a:lnTo>
                  <a:pt x="8375134" y="470892"/>
                </a:lnTo>
                <a:lnTo>
                  <a:pt x="8382000" y="436879"/>
                </a:lnTo>
                <a:lnTo>
                  <a:pt x="8382000" y="87375"/>
                </a:lnTo>
                <a:lnTo>
                  <a:pt x="8375134" y="53363"/>
                </a:lnTo>
                <a:lnTo>
                  <a:pt x="8356409" y="25590"/>
                </a:lnTo>
                <a:lnTo>
                  <a:pt x="8328636" y="6865"/>
                </a:lnTo>
                <a:lnTo>
                  <a:pt x="82946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2821" y="408433"/>
            <a:ext cx="3630745" cy="234087"/>
          </a:xfrm>
          <a:custGeom>
            <a:avLst/>
            <a:gdLst/>
            <a:ahLst/>
            <a:cxnLst/>
            <a:rect l="l" t="t" r="r" b="b"/>
            <a:pathLst>
              <a:path w="8382000" h="524510">
                <a:moveTo>
                  <a:pt x="0" y="87375"/>
                </a:moveTo>
                <a:lnTo>
                  <a:pt x="6865" y="53363"/>
                </a:lnTo>
                <a:lnTo>
                  <a:pt x="25590" y="25590"/>
                </a:lnTo>
                <a:lnTo>
                  <a:pt x="53363" y="6865"/>
                </a:lnTo>
                <a:lnTo>
                  <a:pt x="87375" y="0"/>
                </a:lnTo>
                <a:lnTo>
                  <a:pt x="8294624" y="0"/>
                </a:lnTo>
                <a:lnTo>
                  <a:pt x="8328636" y="6865"/>
                </a:lnTo>
                <a:lnTo>
                  <a:pt x="8356409" y="25590"/>
                </a:lnTo>
                <a:lnTo>
                  <a:pt x="8375134" y="53363"/>
                </a:lnTo>
                <a:lnTo>
                  <a:pt x="8382000" y="87375"/>
                </a:lnTo>
                <a:lnTo>
                  <a:pt x="8382000" y="436879"/>
                </a:lnTo>
                <a:lnTo>
                  <a:pt x="8375134" y="470892"/>
                </a:lnTo>
                <a:lnTo>
                  <a:pt x="8356409" y="498665"/>
                </a:lnTo>
                <a:lnTo>
                  <a:pt x="8328636" y="517390"/>
                </a:lnTo>
                <a:lnTo>
                  <a:pt x="8294624" y="524255"/>
                </a:lnTo>
                <a:lnTo>
                  <a:pt x="87375" y="524255"/>
                </a:lnTo>
                <a:lnTo>
                  <a:pt x="53363" y="517390"/>
                </a:lnTo>
                <a:lnTo>
                  <a:pt x="25590" y="498665"/>
                </a:lnTo>
                <a:lnTo>
                  <a:pt x="6865" y="470892"/>
                </a:lnTo>
                <a:lnTo>
                  <a:pt x="0" y="436879"/>
                </a:lnTo>
                <a:lnTo>
                  <a:pt x="0" y="8737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5034" y="419656"/>
            <a:ext cx="3605715" cy="210848"/>
          </a:xfrm>
          <a:custGeom>
            <a:avLst/>
            <a:gdLst/>
            <a:ahLst/>
            <a:cxnLst/>
            <a:rect l="l" t="t" r="r" b="b"/>
            <a:pathLst>
              <a:path w="8324215" h="472440">
                <a:moveTo>
                  <a:pt x="0" y="472439"/>
                </a:moveTo>
                <a:lnTo>
                  <a:pt x="8324088" y="472439"/>
                </a:lnTo>
                <a:lnTo>
                  <a:pt x="8324088" y="0"/>
                </a:lnTo>
                <a:lnTo>
                  <a:pt x="0" y="0"/>
                </a:lnTo>
                <a:lnTo>
                  <a:pt x="0" y="47243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89239" y="437907"/>
            <a:ext cx="3696167" cy="739441"/>
          </a:xfrm>
          <a:prstGeom prst="rect">
            <a:avLst/>
          </a:prstGeom>
        </p:spPr>
        <p:txBody>
          <a:bodyPr vert="horz" wrap="square" lIns="0" tIns="5850" rIns="0" bIns="0" rtlCol="0">
            <a:spAutoFit/>
          </a:bodyPr>
          <a:lstStyle/>
          <a:p>
            <a:pPr marL="124523" indent="-118951">
              <a:spcBef>
                <a:spcPts val="46"/>
              </a:spcBef>
              <a:buFont typeface="Wingdings"/>
              <a:buChar char=""/>
              <a:tabLst>
                <a:tab pos="124801" algn="l"/>
              </a:tabLst>
            </a:pPr>
            <a:r>
              <a:rPr sz="900" b="1" spc="-7" dirty="0">
                <a:solidFill>
                  <a:srgbClr val="FFFFFF"/>
                </a:solidFill>
                <a:latin typeface="Calibri"/>
                <a:cs typeface="Calibri"/>
              </a:rPr>
              <a:t>Date</a:t>
            </a:r>
            <a:endParaRPr sz="900" dirty="0">
              <a:latin typeface="Calibri"/>
              <a:cs typeface="Calibri"/>
            </a:endParaRPr>
          </a:p>
          <a:p>
            <a:pPr>
              <a:spcBef>
                <a:spcPts val="11"/>
              </a:spcBef>
            </a:pPr>
            <a:endParaRPr dirty="0">
              <a:latin typeface="Times New Roman"/>
              <a:cs typeface="Times New Roman"/>
            </a:endParaRPr>
          </a:p>
          <a:p>
            <a:pPr marL="182744">
              <a:spcBef>
                <a:spcPts val="2"/>
              </a:spcBef>
            </a:pPr>
            <a:r>
              <a:rPr sz="700" spc="-2" dirty="0">
                <a:latin typeface="Courier New"/>
                <a:cs typeface="Courier New"/>
              </a:rPr>
              <a:t>&lt;label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for=”stdate</a:t>
            </a:r>
            <a:r>
              <a:rPr sz="700" spc="-2" dirty="0">
                <a:latin typeface="Courier New"/>
                <a:cs typeface="Courier New"/>
              </a:rPr>
              <a:t>”&gt;Date:&lt;/label&gt;</a:t>
            </a:r>
            <a:endParaRPr sz="700" dirty="0">
              <a:latin typeface="Courier New"/>
              <a:cs typeface="Courier New"/>
            </a:endParaRPr>
          </a:p>
          <a:p>
            <a:pPr marL="343204" marR="644900" indent="-160459">
              <a:lnSpc>
                <a:spcPts val="864"/>
              </a:lnSpc>
              <a:spcBef>
                <a:spcPts val="26"/>
              </a:spcBef>
            </a:pPr>
            <a:r>
              <a:rPr sz="700" spc="-2" dirty="0">
                <a:latin typeface="Courier New"/>
                <a:cs typeface="Courier New"/>
              </a:rPr>
              <a:t>&lt;input type=”date” id=”stdate” name=”startdate</a:t>
            </a:r>
            <a:r>
              <a:rPr sz="700" spc="-2" dirty="0">
                <a:latin typeface="Courier New"/>
                <a:cs typeface="Courier New"/>
              </a:rPr>
              <a:t>”  min=”2000-01-01”/&gt;</a:t>
            </a:r>
            <a:endParaRPr sz="700" dirty="0">
              <a:latin typeface="Courier New"/>
              <a:cs typeface="Courier New"/>
            </a:endParaRPr>
          </a:p>
          <a:p>
            <a:pPr marL="182744">
              <a:spcBef>
                <a:spcPts val="189"/>
              </a:spcBef>
            </a:pPr>
            <a:r>
              <a:rPr sz="700" spc="-2" dirty="0">
                <a:latin typeface="Courier New"/>
                <a:cs typeface="Courier New"/>
              </a:rPr>
              <a:t>&lt;input type=”submit” value=”Submit”</a:t>
            </a:r>
            <a:r>
              <a:rPr sz="700" spc="29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id=”btnSubmit</a:t>
            </a:r>
            <a:r>
              <a:rPr sz="700" spc="-2" dirty="0">
                <a:latin typeface="Courier New"/>
                <a:cs typeface="Courier New"/>
              </a:rPr>
              <a:t>”&gt;&lt;/input&gt;</a:t>
            </a:r>
            <a:endParaRPr sz="700" dirty="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89224" y="1224280"/>
            <a:ext cx="1482004" cy="15983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80674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Mục</a:t>
            </a:r>
            <a:r>
              <a:rPr spc="-31" dirty="0"/>
              <a:t> </a:t>
            </a:r>
            <a:r>
              <a:rPr spc="-2" dirty="0"/>
              <a:t>tiêu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79337" y="440316"/>
            <a:ext cx="2436175" cy="829790"/>
          </a:xfrm>
          <a:prstGeom prst="rect">
            <a:avLst/>
          </a:prstGeom>
        </p:spPr>
        <p:txBody>
          <a:bodyPr vert="horz" wrap="square" lIns="0" tIns="15043" rIns="0" bIns="0" rtlCol="0">
            <a:spAutoFit/>
          </a:bodyPr>
          <a:lstStyle/>
          <a:p>
            <a:pPr marL="125916" indent="-120344">
              <a:spcBef>
                <a:spcPts val="118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7" dirty="0">
                <a:latin typeface="Calibri"/>
                <a:cs typeface="Calibri"/>
              </a:rPr>
              <a:t>Mô </a:t>
            </a:r>
            <a:r>
              <a:rPr sz="900" dirty="0">
                <a:latin typeface="Calibri"/>
                <a:cs typeface="Calibri"/>
              </a:rPr>
              <a:t>tả </a:t>
            </a:r>
            <a:r>
              <a:rPr sz="900" spc="4" dirty="0">
                <a:latin typeface="Calibri"/>
                <a:cs typeface="Calibri"/>
              </a:rPr>
              <a:t>HTML5</a:t>
            </a:r>
            <a:r>
              <a:rPr sz="900" spc="-7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forms</a:t>
            </a:r>
            <a:endParaRPr sz="900">
              <a:latin typeface="Calibri"/>
              <a:cs typeface="Calibri"/>
            </a:endParaRP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2" dirty="0">
                <a:latin typeface="Calibri"/>
                <a:cs typeface="Calibri"/>
              </a:rPr>
              <a:t>Giải thích </a:t>
            </a:r>
            <a:r>
              <a:rPr sz="900" dirty="0">
                <a:latin typeface="Calibri"/>
                <a:cs typeface="Calibri"/>
              </a:rPr>
              <a:t>về </a:t>
            </a:r>
            <a:r>
              <a:rPr sz="900" spc="2" dirty="0">
                <a:latin typeface="Calibri"/>
                <a:cs typeface="Calibri"/>
              </a:rPr>
              <a:t>các </a:t>
            </a:r>
            <a:r>
              <a:rPr sz="900" dirty="0">
                <a:latin typeface="Calibri"/>
                <a:cs typeface="Calibri"/>
              </a:rPr>
              <a:t>control </a:t>
            </a:r>
            <a:r>
              <a:rPr sz="900" spc="4" dirty="0">
                <a:latin typeface="Calibri"/>
                <a:cs typeface="Calibri"/>
              </a:rPr>
              <a:t>input mới </a:t>
            </a:r>
            <a:r>
              <a:rPr sz="900" dirty="0">
                <a:latin typeface="Calibri"/>
                <a:cs typeface="Calibri"/>
              </a:rPr>
              <a:t>trong</a:t>
            </a:r>
            <a:r>
              <a:rPr sz="900" spc="208" dirty="0">
                <a:latin typeface="Calibri"/>
                <a:cs typeface="Calibri"/>
              </a:rPr>
              <a:t> </a:t>
            </a:r>
            <a:r>
              <a:rPr sz="900" spc="4" dirty="0">
                <a:latin typeface="Calibri"/>
                <a:cs typeface="Calibri"/>
              </a:rPr>
              <a:t>HTML5</a:t>
            </a:r>
            <a:endParaRPr sz="900">
              <a:latin typeface="Calibri"/>
              <a:cs typeface="Calibri"/>
            </a:endParaRPr>
          </a:p>
          <a:p>
            <a:pPr marL="125916" indent="-120344">
              <a:spcBef>
                <a:spcPts val="58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2" dirty="0">
                <a:latin typeface="Calibri"/>
                <a:cs typeface="Calibri"/>
              </a:rPr>
              <a:t>Giải thích </a:t>
            </a:r>
            <a:r>
              <a:rPr sz="900" spc="4" dirty="0">
                <a:latin typeface="Calibri"/>
                <a:cs typeface="Calibri"/>
              </a:rPr>
              <a:t>một </a:t>
            </a:r>
            <a:r>
              <a:rPr sz="900" spc="2" dirty="0">
                <a:latin typeface="Calibri"/>
                <a:cs typeface="Calibri"/>
              </a:rPr>
              <a:t>số </a:t>
            </a:r>
            <a:r>
              <a:rPr sz="900" spc="4" dirty="0">
                <a:latin typeface="Calibri"/>
                <a:cs typeface="Calibri"/>
              </a:rPr>
              <a:t>thuộc tính mới </a:t>
            </a:r>
            <a:r>
              <a:rPr sz="900" dirty="0">
                <a:latin typeface="Calibri"/>
                <a:cs typeface="Calibri"/>
              </a:rPr>
              <a:t>trong</a:t>
            </a:r>
            <a:r>
              <a:rPr sz="900" spc="186" dirty="0">
                <a:latin typeface="Calibri"/>
                <a:cs typeface="Calibri"/>
              </a:rPr>
              <a:t> </a:t>
            </a:r>
            <a:r>
              <a:rPr sz="900" spc="4" dirty="0">
                <a:latin typeface="Calibri"/>
                <a:cs typeface="Calibri"/>
              </a:rPr>
              <a:t>HTML5</a:t>
            </a:r>
            <a:endParaRPr sz="900">
              <a:latin typeface="Calibri"/>
              <a:cs typeface="Calibri"/>
            </a:endParaRP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2" dirty="0">
                <a:latin typeface="Calibri"/>
                <a:cs typeface="Calibri"/>
              </a:rPr>
              <a:t>Giải thích các </a:t>
            </a:r>
            <a:r>
              <a:rPr sz="900" spc="4" dirty="0">
                <a:latin typeface="Calibri"/>
                <a:cs typeface="Calibri"/>
              </a:rPr>
              <a:t>phần tử mới </a:t>
            </a:r>
            <a:r>
              <a:rPr sz="900" dirty="0">
                <a:latin typeface="Calibri"/>
                <a:cs typeface="Calibri"/>
              </a:rPr>
              <a:t>trong</a:t>
            </a:r>
            <a:r>
              <a:rPr sz="900" spc="189" dirty="0">
                <a:latin typeface="Calibri"/>
                <a:cs typeface="Calibri"/>
              </a:rPr>
              <a:t> </a:t>
            </a:r>
            <a:r>
              <a:rPr sz="900" spc="4" dirty="0">
                <a:latin typeface="Calibri"/>
                <a:cs typeface="Calibri"/>
              </a:rPr>
              <a:t>HTML5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648413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11" dirty="0"/>
              <a:t>Date </a:t>
            </a:r>
            <a:r>
              <a:rPr spc="-2" dirty="0"/>
              <a:t>and </a:t>
            </a:r>
            <a:r>
              <a:rPr spc="-4" dirty="0"/>
              <a:t>Time</a:t>
            </a:r>
            <a:r>
              <a:rPr spc="-26" dirty="0"/>
              <a:t> </a:t>
            </a:r>
            <a:r>
              <a:rPr dirty="0"/>
              <a:t>2-6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20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5364" y="408433"/>
            <a:ext cx="3630745" cy="234087"/>
          </a:xfrm>
          <a:custGeom>
            <a:avLst/>
            <a:gdLst/>
            <a:ahLst/>
            <a:cxnLst/>
            <a:rect l="l" t="t" r="r" b="b"/>
            <a:pathLst>
              <a:path w="8382000" h="524510">
                <a:moveTo>
                  <a:pt x="8294624" y="0"/>
                </a:moveTo>
                <a:lnTo>
                  <a:pt x="87375" y="0"/>
                </a:lnTo>
                <a:lnTo>
                  <a:pt x="53363" y="6865"/>
                </a:lnTo>
                <a:lnTo>
                  <a:pt x="25590" y="25590"/>
                </a:lnTo>
                <a:lnTo>
                  <a:pt x="6865" y="53363"/>
                </a:lnTo>
                <a:lnTo>
                  <a:pt x="0" y="87375"/>
                </a:lnTo>
                <a:lnTo>
                  <a:pt x="0" y="436879"/>
                </a:lnTo>
                <a:lnTo>
                  <a:pt x="6865" y="470892"/>
                </a:lnTo>
                <a:lnTo>
                  <a:pt x="25590" y="498665"/>
                </a:lnTo>
                <a:lnTo>
                  <a:pt x="53363" y="517390"/>
                </a:lnTo>
                <a:lnTo>
                  <a:pt x="87375" y="524255"/>
                </a:lnTo>
                <a:lnTo>
                  <a:pt x="8294624" y="524255"/>
                </a:lnTo>
                <a:lnTo>
                  <a:pt x="8328636" y="517390"/>
                </a:lnTo>
                <a:lnTo>
                  <a:pt x="8356409" y="498665"/>
                </a:lnTo>
                <a:lnTo>
                  <a:pt x="8375134" y="470892"/>
                </a:lnTo>
                <a:lnTo>
                  <a:pt x="8382000" y="436879"/>
                </a:lnTo>
                <a:lnTo>
                  <a:pt x="8382000" y="87375"/>
                </a:lnTo>
                <a:lnTo>
                  <a:pt x="8375134" y="53363"/>
                </a:lnTo>
                <a:lnTo>
                  <a:pt x="8356409" y="25590"/>
                </a:lnTo>
                <a:lnTo>
                  <a:pt x="8328636" y="6865"/>
                </a:lnTo>
                <a:lnTo>
                  <a:pt x="82946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364" y="408433"/>
            <a:ext cx="3630745" cy="234087"/>
          </a:xfrm>
          <a:custGeom>
            <a:avLst/>
            <a:gdLst/>
            <a:ahLst/>
            <a:cxnLst/>
            <a:rect l="l" t="t" r="r" b="b"/>
            <a:pathLst>
              <a:path w="8382000" h="524510">
                <a:moveTo>
                  <a:pt x="0" y="87375"/>
                </a:moveTo>
                <a:lnTo>
                  <a:pt x="6865" y="53363"/>
                </a:lnTo>
                <a:lnTo>
                  <a:pt x="25590" y="25590"/>
                </a:lnTo>
                <a:lnTo>
                  <a:pt x="53363" y="6865"/>
                </a:lnTo>
                <a:lnTo>
                  <a:pt x="87375" y="0"/>
                </a:lnTo>
                <a:lnTo>
                  <a:pt x="8294624" y="0"/>
                </a:lnTo>
                <a:lnTo>
                  <a:pt x="8328636" y="6865"/>
                </a:lnTo>
                <a:lnTo>
                  <a:pt x="8356409" y="25590"/>
                </a:lnTo>
                <a:lnTo>
                  <a:pt x="8375134" y="53363"/>
                </a:lnTo>
                <a:lnTo>
                  <a:pt x="8382000" y="87375"/>
                </a:lnTo>
                <a:lnTo>
                  <a:pt x="8382000" y="436879"/>
                </a:lnTo>
                <a:lnTo>
                  <a:pt x="8375134" y="470892"/>
                </a:lnTo>
                <a:lnTo>
                  <a:pt x="8356409" y="498665"/>
                </a:lnTo>
                <a:lnTo>
                  <a:pt x="8328636" y="517390"/>
                </a:lnTo>
                <a:lnTo>
                  <a:pt x="8294624" y="524255"/>
                </a:lnTo>
                <a:lnTo>
                  <a:pt x="87375" y="524255"/>
                </a:lnTo>
                <a:lnTo>
                  <a:pt x="53363" y="517390"/>
                </a:lnTo>
                <a:lnTo>
                  <a:pt x="25590" y="498665"/>
                </a:lnTo>
                <a:lnTo>
                  <a:pt x="6865" y="470892"/>
                </a:lnTo>
                <a:lnTo>
                  <a:pt x="0" y="436879"/>
                </a:lnTo>
                <a:lnTo>
                  <a:pt x="0" y="8737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576" y="419656"/>
            <a:ext cx="3605715" cy="210848"/>
          </a:xfrm>
          <a:custGeom>
            <a:avLst/>
            <a:gdLst/>
            <a:ahLst/>
            <a:cxnLst/>
            <a:rect l="l" t="t" r="r" b="b"/>
            <a:pathLst>
              <a:path w="8324215" h="472440">
                <a:moveTo>
                  <a:pt x="0" y="472439"/>
                </a:moveTo>
                <a:lnTo>
                  <a:pt x="8324088" y="472439"/>
                </a:lnTo>
                <a:lnTo>
                  <a:pt x="8324088" y="0"/>
                </a:lnTo>
                <a:lnTo>
                  <a:pt x="0" y="0"/>
                </a:lnTo>
                <a:lnTo>
                  <a:pt x="0" y="47243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913" y="437907"/>
            <a:ext cx="3594196" cy="595812"/>
          </a:xfrm>
          <a:prstGeom prst="rect">
            <a:avLst/>
          </a:prstGeom>
        </p:spPr>
        <p:txBody>
          <a:bodyPr vert="horz" wrap="square" lIns="0" tIns="5850" rIns="0" bIns="0" rtlCol="0">
            <a:spAutoFit/>
          </a:bodyPr>
          <a:lstStyle/>
          <a:p>
            <a:pPr marL="124523" indent="-118951">
              <a:spcBef>
                <a:spcPts val="46"/>
              </a:spcBef>
              <a:buFont typeface="Wingdings"/>
              <a:buChar char=""/>
              <a:tabLst>
                <a:tab pos="124801" algn="l"/>
              </a:tabLst>
            </a:pPr>
            <a:r>
              <a:rPr sz="900" b="1" spc="-2" dirty="0">
                <a:solidFill>
                  <a:srgbClr val="FFFFFF"/>
                </a:solidFill>
                <a:latin typeface="Calibri"/>
                <a:cs typeface="Calibri"/>
              </a:rPr>
              <a:t>Month</a:t>
            </a:r>
            <a:endParaRPr sz="900" dirty="0">
              <a:latin typeface="Calibri"/>
              <a:cs typeface="Calibri"/>
            </a:endParaRPr>
          </a:p>
          <a:p>
            <a:pPr marL="169930">
              <a:spcBef>
                <a:spcPts val="759"/>
              </a:spcBef>
            </a:pPr>
            <a:r>
              <a:rPr sz="700" spc="-2" dirty="0">
                <a:latin typeface="Courier New"/>
                <a:cs typeface="Courier New"/>
              </a:rPr>
              <a:t>&lt;label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for=”stmonth</a:t>
            </a:r>
            <a:r>
              <a:rPr sz="700" spc="-2" dirty="0">
                <a:latin typeface="Courier New"/>
                <a:cs typeface="Courier New"/>
              </a:rPr>
              <a:t>”&gt;Month:&lt;/label&gt;</a:t>
            </a:r>
            <a:endParaRPr sz="700" dirty="0">
              <a:latin typeface="Courier New"/>
              <a:cs typeface="Courier New"/>
            </a:endParaRPr>
          </a:p>
          <a:p>
            <a:pPr marL="169930">
              <a:spcBef>
                <a:spcPts val="15"/>
              </a:spcBef>
              <a:tabLst>
                <a:tab pos="1294536" algn="l"/>
              </a:tabLst>
            </a:pPr>
            <a:r>
              <a:rPr sz="700" spc="-2" dirty="0">
                <a:latin typeface="Courier New"/>
                <a:cs typeface="Courier New"/>
              </a:rPr>
              <a:t>&lt;input</a:t>
            </a:r>
            <a:r>
              <a:rPr sz="700" spc="7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type=”month”	id=”stmonth” name=”startmonth</a:t>
            </a:r>
            <a:r>
              <a:rPr sz="700" spc="-2" dirty="0">
                <a:latin typeface="Courier New"/>
                <a:cs typeface="Courier New"/>
              </a:rPr>
              <a:t>”</a:t>
            </a:r>
            <a:r>
              <a:rPr sz="700" spc="7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/&gt;</a:t>
            </a:r>
            <a:endParaRPr sz="700" dirty="0">
              <a:latin typeface="Courier New"/>
              <a:cs typeface="Courier New"/>
            </a:endParaRPr>
          </a:p>
          <a:p>
            <a:pPr marL="169930">
              <a:spcBef>
                <a:spcPts val="228"/>
              </a:spcBef>
            </a:pPr>
            <a:r>
              <a:rPr sz="700" spc="-2" dirty="0">
                <a:latin typeface="Courier New"/>
                <a:cs typeface="Courier New"/>
              </a:rPr>
              <a:t>&lt;input type=”submit”</a:t>
            </a:r>
            <a:r>
              <a:rPr sz="700" spc="2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value=”submit”/&gt;</a:t>
            </a:r>
            <a:endParaRPr sz="700" dirty="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6217" y="1190272"/>
            <a:ext cx="1419291" cy="14943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648413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11" dirty="0"/>
              <a:t>Date </a:t>
            </a:r>
            <a:r>
              <a:rPr spc="-2" dirty="0"/>
              <a:t>and </a:t>
            </a:r>
            <a:r>
              <a:rPr spc="-4" dirty="0"/>
              <a:t>Time</a:t>
            </a:r>
            <a:r>
              <a:rPr spc="-26" dirty="0"/>
              <a:t> </a:t>
            </a:r>
            <a:r>
              <a:rPr dirty="0"/>
              <a:t>3-6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21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5364" y="408433"/>
            <a:ext cx="3630745" cy="234087"/>
          </a:xfrm>
          <a:custGeom>
            <a:avLst/>
            <a:gdLst/>
            <a:ahLst/>
            <a:cxnLst/>
            <a:rect l="l" t="t" r="r" b="b"/>
            <a:pathLst>
              <a:path w="8382000" h="524510">
                <a:moveTo>
                  <a:pt x="8294624" y="0"/>
                </a:moveTo>
                <a:lnTo>
                  <a:pt x="87375" y="0"/>
                </a:lnTo>
                <a:lnTo>
                  <a:pt x="53363" y="6865"/>
                </a:lnTo>
                <a:lnTo>
                  <a:pt x="25590" y="25590"/>
                </a:lnTo>
                <a:lnTo>
                  <a:pt x="6865" y="53363"/>
                </a:lnTo>
                <a:lnTo>
                  <a:pt x="0" y="87375"/>
                </a:lnTo>
                <a:lnTo>
                  <a:pt x="0" y="436879"/>
                </a:lnTo>
                <a:lnTo>
                  <a:pt x="6865" y="470892"/>
                </a:lnTo>
                <a:lnTo>
                  <a:pt x="25590" y="498665"/>
                </a:lnTo>
                <a:lnTo>
                  <a:pt x="53363" y="517390"/>
                </a:lnTo>
                <a:lnTo>
                  <a:pt x="87375" y="524255"/>
                </a:lnTo>
                <a:lnTo>
                  <a:pt x="8294624" y="524255"/>
                </a:lnTo>
                <a:lnTo>
                  <a:pt x="8328636" y="517390"/>
                </a:lnTo>
                <a:lnTo>
                  <a:pt x="8356409" y="498665"/>
                </a:lnTo>
                <a:lnTo>
                  <a:pt x="8375134" y="470892"/>
                </a:lnTo>
                <a:lnTo>
                  <a:pt x="8382000" y="436879"/>
                </a:lnTo>
                <a:lnTo>
                  <a:pt x="8382000" y="87375"/>
                </a:lnTo>
                <a:lnTo>
                  <a:pt x="8375134" y="53363"/>
                </a:lnTo>
                <a:lnTo>
                  <a:pt x="8356409" y="25590"/>
                </a:lnTo>
                <a:lnTo>
                  <a:pt x="8328636" y="6865"/>
                </a:lnTo>
                <a:lnTo>
                  <a:pt x="82946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364" y="408433"/>
            <a:ext cx="3630745" cy="234087"/>
          </a:xfrm>
          <a:custGeom>
            <a:avLst/>
            <a:gdLst/>
            <a:ahLst/>
            <a:cxnLst/>
            <a:rect l="l" t="t" r="r" b="b"/>
            <a:pathLst>
              <a:path w="8382000" h="524510">
                <a:moveTo>
                  <a:pt x="0" y="87375"/>
                </a:moveTo>
                <a:lnTo>
                  <a:pt x="6865" y="53363"/>
                </a:lnTo>
                <a:lnTo>
                  <a:pt x="25590" y="25590"/>
                </a:lnTo>
                <a:lnTo>
                  <a:pt x="53363" y="6865"/>
                </a:lnTo>
                <a:lnTo>
                  <a:pt x="87375" y="0"/>
                </a:lnTo>
                <a:lnTo>
                  <a:pt x="8294624" y="0"/>
                </a:lnTo>
                <a:lnTo>
                  <a:pt x="8328636" y="6865"/>
                </a:lnTo>
                <a:lnTo>
                  <a:pt x="8356409" y="25590"/>
                </a:lnTo>
                <a:lnTo>
                  <a:pt x="8375134" y="53363"/>
                </a:lnTo>
                <a:lnTo>
                  <a:pt x="8382000" y="87375"/>
                </a:lnTo>
                <a:lnTo>
                  <a:pt x="8382000" y="436879"/>
                </a:lnTo>
                <a:lnTo>
                  <a:pt x="8375134" y="470892"/>
                </a:lnTo>
                <a:lnTo>
                  <a:pt x="8356409" y="498665"/>
                </a:lnTo>
                <a:lnTo>
                  <a:pt x="8328636" y="517390"/>
                </a:lnTo>
                <a:lnTo>
                  <a:pt x="8294624" y="524255"/>
                </a:lnTo>
                <a:lnTo>
                  <a:pt x="87375" y="524255"/>
                </a:lnTo>
                <a:lnTo>
                  <a:pt x="53363" y="517390"/>
                </a:lnTo>
                <a:lnTo>
                  <a:pt x="25590" y="498665"/>
                </a:lnTo>
                <a:lnTo>
                  <a:pt x="6865" y="470892"/>
                </a:lnTo>
                <a:lnTo>
                  <a:pt x="0" y="436879"/>
                </a:lnTo>
                <a:lnTo>
                  <a:pt x="0" y="8737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576" y="419656"/>
            <a:ext cx="3605715" cy="210848"/>
          </a:xfrm>
          <a:custGeom>
            <a:avLst/>
            <a:gdLst/>
            <a:ahLst/>
            <a:cxnLst/>
            <a:rect l="l" t="t" r="r" b="b"/>
            <a:pathLst>
              <a:path w="8324215" h="472440">
                <a:moveTo>
                  <a:pt x="0" y="472439"/>
                </a:moveTo>
                <a:lnTo>
                  <a:pt x="8324088" y="472439"/>
                </a:lnTo>
                <a:lnTo>
                  <a:pt x="8324088" y="0"/>
                </a:lnTo>
                <a:lnTo>
                  <a:pt x="0" y="0"/>
                </a:lnTo>
                <a:lnTo>
                  <a:pt x="0" y="47243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913" y="437906"/>
            <a:ext cx="3581378" cy="608636"/>
          </a:xfrm>
          <a:prstGeom prst="rect">
            <a:avLst/>
          </a:prstGeom>
        </p:spPr>
        <p:txBody>
          <a:bodyPr vert="horz" wrap="square" lIns="0" tIns="5850" rIns="0" bIns="0" rtlCol="0">
            <a:spAutoFit/>
          </a:bodyPr>
          <a:lstStyle/>
          <a:p>
            <a:pPr marL="124523" indent="-118951">
              <a:spcBef>
                <a:spcPts val="46"/>
              </a:spcBef>
              <a:buFont typeface="Wingdings"/>
              <a:buChar char=""/>
              <a:tabLst>
                <a:tab pos="124801" algn="l"/>
              </a:tabLst>
            </a:pPr>
            <a:r>
              <a:rPr sz="900" b="1" spc="-11" dirty="0">
                <a:solidFill>
                  <a:srgbClr val="FFFFFF"/>
                </a:solidFill>
                <a:latin typeface="Calibri"/>
                <a:cs typeface="Calibri"/>
              </a:rPr>
              <a:t>Week</a:t>
            </a:r>
            <a:endParaRPr sz="900" dirty="0">
              <a:latin typeface="Calibri"/>
              <a:cs typeface="Calibri"/>
            </a:endParaRPr>
          </a:p>
          <a:p>
            <a:pPr marL="169930">
              <a:spcBef>
                <a:spcPts val="864"/>
              </a:spcBef>
            </a:pPr>
            <a:r>
              <a:rPr sz="700" spc="-2" dirty="0">
                <a:latin typeface="Courier New"/>
                <a:cs typeface="Courier New"/>
              </a:rPr>
              <a:t>&lt;label&gt;Week:&lt;/label&gt;</a:t>
            </a:r>
            <a:endParaRPr sz="700" dirty="0">
              <a:latin typeface="Courier New"/>
              <a:cs typeface="Courier New"/>
            </a:endParaRPr>
          </a:p>
          <a:p>
            <a:pPr marL="169930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&lt;input type=”week” name=”week”</a:t>
            </a:r>
            <a:r>
              <a:rPr sz="700" spc="2" dirty="0">
                <a:latin typeface="Courier New"/>
                <a:cs typeface="Courier New"/>
              </a:rPr>
              <a:t> </a:t>
            </a:r>
            <a:r>
              <a:rPr sz="700" spc="-4" dirty="0">
                <a:latin typeface="Courier New"/>
                <a:cs typeface="Courier New"/>
              </a:rPr>
              <a:t>/&gt;</a:t>
            </a:r>
            <a:endParaRPr sz="700" dirty="0">
              <a:latin typeface="Courier New"/>
              <a:cs typeface="Courier New"/>
            </a:endParaRPr>
          </a:p>
          <a:p>
            <a:pPr marL="169930">
              <a:spcBef>
                <a:spcPts val="226"/>
              </a:spcBef>
            </a:pPr>
            <a:r>
              <a:rPr sz="700" spc="-2" dirty="0">
                <a:latin typeface="Courier New"/>
                <a:cs typeface="Courier New"/>
              </a:rPr>
              <a:t>&lt;input type=”submit”</a:t>
            </a:r>
            <a:r>
              <a:rPr sz="700" spc="-7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value=”submit”/&gt;</a:t>
            </a:r>
            <a:endParaRPr sz="700" dirty="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59156" y="1156265"/>
            <a:ext cx="1410049" cy="14963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648413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11" dirty="0"/>
              <a:t>Date </a:t>
            </a:r>
            <a:r>
              <a:rPr spc="-2" dirty="0"/>
              <a:t>and </a:t>
            </a:r>
            <a:r>
              <a:rPr spc="-4" dirty="0"/>
              <a:t>Time</a:t>
            </a:r>
            <a:r>
              <a:rPr spc="-26" dirty="0"/>
              <a:t> </a:t>
            </a:r>
            <a:r>
              <a:rPr dirty="0"/>
              <a:t>4-6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22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5364" y="408433"/>
            <a:ext cx="3630745" cy="234087"/>
          </a:xfrm>
          <a:custGeom>
            <a:avLst/>
            <a:gdLst/>
            <a:ahLst/>
            <a:cxnLst/>
            <a:rect l="l" t="t" r="r" b="b"/>
            <a:pathLst>
              <a:path w="8382000" h="524510">
                <a:moveTo>
                  <a:pt x="8294624" y="0"/>
                </a:moveTo>
                <a:lnTo>
                  <a:pt x="87375" y="0"/>
                </a:lnTo>
                <a:lnTo>
                  <a:pt x="53363" y="6865"/>
                </a:lnTo>
                <a:lnTo>
                  <a:pt x="25590" y="25590"/>
                </a:lnTo>
                <a:lnTo>
                  <a:pt x="6865" y="53363"/>
                </a:lnTo>
                <a:lnTo>
                  <a:pt x="0" y="87375"/>
                </a:lnTo>
                <a:lnTo>
                  <a:pt x="0" y="436879"/>
                </a:lnTo>
                <a:lnTo>
                  <a:pt x="6865" y="470892"/>
                </a:lnTo>
                <a:lnTo>
                  <a:pt x="25590" y="498665"/>
                </a:lnTo>
                <a:lnTo>
                  <a:pt x="53363" y="517390"/>
                </a:lnTo>
                <a:lnTo>
                  <a:pt x="87375" y="524255"/>
                </a:lnTo>
                <a:lnTo>
                  <a:pt x="8294624" y="524255"/>
                </a:lnTo>
                <a:lnTo>
                  <a:pt x="8328636" y="517390"/>
                </a:lnTo>
                <a:lnTo>
                  <a:pt x="8356409" y="498665"/>
                </a:lnTo>
                <a:lnTo>
                  <a:pt x="8375134" y="470892"/>
                </a:lnTo>
                <a:lnTo>
                  <a:pt x="8382000" y="436879"/>
                </a:lnTo>
                <a:lnTo>
                  <a:pt x="8382000" y="87375"/>
                </a:lnTo>
                <a:lnTo>
                  <a:pt x="8375134" y="53363"/>
                </a:lnTo>
                <a:lnTo>
                  <a:pt x="8356409" y="25590"/>
                </a:lnTo>
                <a:lnTo>
                  <a:pt x="8328636" y="6865"/>
                </a:lnTo>
                <a:lnTo>
                  <a:pt x="82946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364" y="408433"/>
            <a:ext cx="3630745" cy="234087"/>
          </a:xfrm>
          <a:custGeom>
            <a:avLst/>
            <a:gdLst/>
            <a:ahLst/>
            <a:cxnLst/>
            <a:rect l="l" t="t" r="r" b="b"/>
            <a:pathLst>
              <a:path w="8382000" h="524510">
                <a:moveTo>
                  <a:pt x="0" y="87375"/>
                </a:moveTo>
                <a:lnTo>
                  <a:pt x="6865" y="53363"/>
                </a:lnTo>
                <a:lnTo>
                  <a:pt x="25590" y="25590"/>
                </a:lnTo>
                <a:lnTo>
                  <a:pt x="53363" y="6865"/>
                </a:lnTo>
                <a:lnTo>
                  <a:pt x="87375" y="0"/>
                </a:lnTo>
                <a:lnTo>
                  <a:pt x="8294624" y="0"/>
                </a:lnTo>
                <a:lnTo>
                  <a:pt x="8328636" y="6865"/>
                </a:lnTo>
                <a:lnTo>
                  <a:pt x="8356409" y="25590"/>
                </a:lnTo>
                <a:lnTo>
                  <a:pt x="8375134" y="53363"/>
                </a:lnTo>
                <a:lnTo>
                  <a:pt x="8382000" y="87375"/>
                </a:lnTo>
                <a:lnTo>
                  <a:pt x="8382000" y="436879"/>
                </a:lnTo>
                <a:lnTo>
                  <a:pt x="8375134" y="470892"/>
                </a:lnTo>
                <a:lnTo>
                  <a:pt x="8356409" y="498665"/>
                </a:lnTo>
                <a:lnTo>
                  <a:pt x="8328636" y="517390"/>
                </a:lnTo>
                <a:lnTo>
                  <a:pt x="8294624" y="524255"/>
                </a:lnTo>
                <a:lnTo>
                  <a:pt x="87375" y="524255"/>
                </a:lnTo>
                <a:lnTo>
                  <a:pt x="53363" y="517390"/>
                </a:lnTo>
                <a:lnTo>
                  <a:pt x="25590" y="498665"/>
                </a:lnTo>
                <a:lnTo>
                  <a:pt x="6865" y="470892"/>
                </a:lnTo>
                <a:lnTo>
                  <a:pt x="0" y="436879"/>
                </a:lnTo>
                <a:lnTo>
                  <a:pt x="0" y="8737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576" y="419656"/>
            <a:ext cx="3605715" cy="210848"/>
          </a:xfrm>
          <a:custGeom>
            <a:avLst/>
            <a:gdLst/>
            <a:ahLst/>
            <a:cxnLst/>
            <a:rect l="l" t="t" r="r" b="b"/>
            <a:pathLst>
              <a:path w="8324215" h="472440">
                <a:moveTo>
                  <a:pt x="0" y="472439"/>
                </a:moveTo>
                <a:lnTo>
                  <a:pt x="8324088" y="472439"/>
                </a:lnTo>
                <a:lnTo>
                  <a:pt x="8324088" y="0"/>
                </a:lnTo>
                <a:lnTo>
                  <a:pt x="0" y="0"/>
                </a:lnTo>
                <a:lnTo>
                  <a:pt x="0" y="47243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913" y="437907"/>
            <a:ext cx="3581378" cy="616331"/>
          </a:xfrm>
          <a:prstGeom prst="rect">
            <a:avLst/>
          </a:prstGeom>
        </p:spPr>
        <p:txBody>
          <a:bodyPr vert="horz" wrap="square" lIns="0" tIns="5850" rIns="0" bIns="0" rtlCol="0">
            <a:spAutoFit/>
          </a:bodyPr>
          <a:lstStyle/>
          <a:p>
            <a:pPr marL="124523" indent="-118951">
              <a:spcBef>
                <a:spcPts val="46"/>
              </a:spcBef>
              <a:buFont typeface="Wingdings"/>
              <a:buChar char=""/>
              <a:tabLst>
                <a:tab pos="124801" algn="l"/>
              </a:tabLst>
            </a:pPr>
            <a:r>
              <a:rPr sz="900" b="1" spc="-2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endParaRPr sz="900" dirty="0">
              <a:latin typeface="Calibri"/>
              <a:cs typeface="Calibri"/>
            </a:endParaRPr>
          </a:p>
          <a:p>
            <a:pPr>
              <a:spcBef>
                <a:spcPts val="9"/>
              </a:spcBef>
            </a:pPr>
            <a:endParaRPr dirty="0">
              <a:latin typeface="Times New Roman"/>
              <a:cs typeface="Times New Roman"/>
            </a:endParaRPr>
          </a:p>
          <a:p>
            <a:pPr marL="169930"/>
            <a:r>
              <a:rPr sz="700" spc="-2" dirty="0">
                <a:latin typeface="Courier New"/>
                <a:cs typeface="Courier New"/>
              </a:rPr>
              <a:t>&lt;label&gt;Time:&lt;/label&gt;</a:t>
            </a:r>
            <a:endParaRPr sz="700" dirty="0">
              <a:latin typeface="Courier New"/>
              <a:cs typeface="Courier New"/>
            </a:endParaRPr>
          </a:p>
          <a:p>
            <a:pPr marL="169930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&lt;input type=”time” name=”time”</a:t>
            </a:r>
            <a:r>
              <a:rPr sz="700" spc="2" dirty="0">
                <a:latin typeface="Courier New"/>
                <a:cs typeface="Courier New"/>
              </a:rPr>
              <a:t> </a:t>
            </a:r>
            <a:r>
              <a:rPr sz="700" spc="-4" dirty="0">
                <a:latin typeface="Courier New"/>
                <a:cs typeface="Courier New"/>
              </a:rPr>
              <a:t>/&gt;</a:t>
            </a:r>
            <a:endParaRPr sz="700" dirty="0">
              <a:latin typeface="Courier New"/>
              <a:cs typeface="Courier New"/>
            </a:endParaRPr>
          </a:p>
          <a:p>
            <a:pPr marL="169930">
              <a:spcBef>
                <a:spcPts val="226"/>
              </a:spcBef>
            </a:pPr>
            <a:r>
              <a:rPr sz="700" spc="-2" dirty="0">
                <a:latin typeface="Courier New"/>
                <a:cs typeface="Courier New"/>
              </a:rPr>
              <a:t>&lt;input type=”submit”</a:t>
            </a:r>
            <a:r>
              <a:rPr sz="700" spc="-7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value=”submit”/&gt;</a:t>
            </a:r>
            <a:endParaRPr sz="700" dirty="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92163" y="1258288"/>
            <a:ext cx="2053021" cy="11902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648413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11" dirty="0"/>
              <a:t>Date </a:t>
            </a:r>
            <a:r>
              <a:rPr spc="-2" dirty="0"/>
              <a:t>and </a:t>
            </a:r>
            <a:r>
              <a:rPr spc="-4" dirty="0"/>
              <a:t>Time</a:t>
            </a:r>
            <a:r>
              <a:rPr spc="-26" dirty="0"/>
              <a:t> </a:t>
            </a:r>
            <a:r>
              <a:rPr dirty="0"/>
              <a:t>5-6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23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5364" y="408433"/>
            <a:ext cx="3630745" cy="234087"/>
          </a:xfrm>
          <a:custGeom>
            <a:avLst/>
            <a:gdLst/>
            <a:ahLst/>
            <a:cxnLst/>
            <a:rect l="l" t="t" r="r" b="b"/>
            <a:pathLst>
              <a:path w="8382000" h="524510">
                <a:moveTo>
                  <a:pt x="8294624" y="0"/>
                </a:moveTo>
                <a:lnTo>
                  <a:pt x="87375" y="0"/>
                </a:lnTo>
                <a:lnTo>
                  <a:pt x="53363" y="6865"/>
                </a:lnTo>
                <a:lnTo>
                  <a:pt x="25590" y="25590"/>
                </a:lnTo>
                <a:lnTo>
                  <a:pt x="6865" y="53363"/>
                </a:lnTo>
                <a:lnTo>
                  <a:pt x="0" y="87375"/>
                </a:lnTo>
                <a:lnTo>
                  <a:pt x="0" y="436879"/>
                </a:lnTo>
                <a:lnTo>
                  <a:pt x="6865" y="470892"/>
                </a:lnTo>
                <a:lnTo>
                  <a:pt x="25590" y="498665"/>
                </a:lnTo>
                <a:lnTo>
                  <a:pt x="53363" y="517390"/>
                </a:lnTo>
                <a:lnTo>
                  <a:pt x="87375" y="524255"/>
                </a:lnTo>
                <a:lnTo>
                  <a:pt x="8294624" y="524255"/>
                </a:lnTo>
                <a:lnTo>
                  <a:pt x="8328636" y="517390"/>
                </a:lnTo>
                <a:lnTo>
                  <a:pt x="8356409" y="498665"/>
                </a:lnTo>
                <a:lnTo>
                  <a:pt x="8375134" y="470892"/>
                </a:lnTo>
                <a:lnTo>
                  <a:pt x="8382000" y="436879"/>
                </a:lnTo>
                <a:lnTo>
                  <a:pt x="8382000" y="87375"/>
                </a:lnTo>
                <a:lnTo>
                  <a:pt x="8375134" y="53363"/>
                </a:lnTo>
                <a:lnTo>
                  <a:pt x="8356409" y="25590"/>
                </a:lnTo>
                <a:lnTo>
                  <a:pt x="8328636" y="6865"/>
                </a:lnTo>
                <a:lnTo>
                  <a:pt x="82946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364" y="408433"/>
            <a:ext cx="3630745" cy="234087"/>
          </a:xfrm>
          <a:custGeom>
            <a:avLst/>
            <a:gdLst/>
            <a:ahLst/>
            <a:cxnLst/>
            <a:rect l="l" t="t" r="r" b="b"/>
            <a:pathLst>
              <a:path w="8382000" h="524510">
                <a:moveTo>
                  <a:pt x="0" y="87375"/>
                </a:moveTo>
                <a:lnTo>
                  <a:pt x="6865" y="53363"/>
                </a:lnTo>
                <a:lnTo>
                  <a:pt x="25590" y="25590"/>
                </a:lnTo>
                <a:lnTo>
                  <a:pt x="53363" y="6865"/>
                </a:lnTo>
                <a:lnTo>
                  <a:pt x="87375" y="0"/>
                </a:lnTo>
                <a:lnTo>
                  <a:pt x="8294624" y="0"/>
                </a:lnTo>
                <a:lnTo>
                  <a:pt x="8328636" y="6865"/>
                </a:lnTo>
                <a:lnTo>
                  <a:pt x="8356409" y="25590"/>
                </a:lnTo>
                <a:lnTo>
                  <a:pt x="8375134" y="53363"/>
                </a:lnTo>
                <a:lnTo>
                  <a:pt x="8382000" y="87375"/>
                </a:lnTo>
                <a:lnTo>
                  <a:pt x="8382000" y="436879"/>
                </a:lnTo>
                <a:lnTo>
                  <a:pt x="8375134" y="470892"/>
                </a:lnTo>
                <a:lnTo>
                  <a:pt x="8356409" y="498665"/>
                </a:lnTo>
                <a:lnTo>
                  <a:pt x="8328636" y="517390"/>
                </a:lnTo>
                <a:lnTo>
                  <a:pt x="8294624" y="524255"/>
                </a:lnTo>
                <a:lnTo>
                  <a:pt x="87375" y="524255"/>
                </a:lnTo>
                <a:lnTo>
                  <a:pt x="53363" y="517390"/>
                </a:lnTo>
                <a:lnTo>
                  <a:pt x="25590" y="498665"/>
                </a:lnTo>
                <a:lnTo>
                  <a:pt x="6865" y="470892"/>
                </a:lnTo>
                <a:lnTo>
                  <a:pt x="0" y="436879"/>
                </a:lnTo>
                <a:lnTo>
                  <a:pt x="0" y="8737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576" y="419656"/>
            <a:ext cx="3605715" cy="210848"/>
          </a:xfrm>
          <a:custGeom>
            <a:avLst/>
            <a:gdLst/>
            <a:ahLst/>
            <a:cxnLst/>
            <a:rect l="l" t="t" r="r" b="b"/>
            <a:pathLst>
              <a:path w="8324215" h="472440">
                <a:moveTo>
                  <a:pt x="0" y="472439"/>
                </a:moveTo>
                <a:lnTo>
                  <a:pt x="8324088" y="472439"/>
                </a:lnTo>
                <a:lnTo>
                  <a:pt x="8324088" y="0"/>
                </a:lnTo>
                <a:lnTo>
                  <a:pt x="0" y="0"/>
                </a:lnTo>
                <a:lnTo>
                  <a:pt x="0" y="47243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913" y="437907"/>
            <a:ext cx="3581378" cy="616331"/>
          </a:xfrm>
          <a:prstGeom prst="rect">
            <a:avLst/>
          </a:prstGeom>
        </p:spPr>
        <p:txBody>
          <a:bodyPr vert="horz" wrap="square" lIns="0" tIns="5850" rIns="0" bIns="0" rtlCol="0">
            <a:spAutoFit/>
          </a:bodyPr>
          <a:lstStyle/>
          <a:p>
            <a:pPr marL="124523" indent="-118951">
              <a:spcBef>
                <a:spcPts val="46"/>
              </a:spcBef>
              <a:buFont typeface="Wingdings"/>
              <a:buChar char=""/>
              <a:tabLst>
                <a:tab pos="124801" algn="l"/>
              </a:tabLst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Datetime</a:t>
            </a:r>
            <a:endParaRPr sz="900" dirty="0">
              <a:latin typeface="Calibri"/>
              <a:cs typeface="Calibri"/>
            </a:endParaRPr>
          </a:p>
          <a:p>
            <a:pPr>
              <a:spcBef>
                <a:spcPts val="9"/>
              </a:spcBef>
            </a:pPr>
            <a:endParaRPr dirty="0">
              <a:latin typeface="Times New Roman"/>
              <a:cs typeface="Times New Roman"/>
            </a:endParaRPr>
          </a:p>
          <a:p>
            <a:pPr marL="169930"/>
            <a:r>
              <a:rPr sz="700" spc="-2" dirty="0">
                <a:latin typeface="Courier New"/>
                <a:cs typeface="Courier New"/>
              </a:rPr>
              <a:t>&lt;label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for=”mydatetime</a:t>
            </a:r>
            <a:r>
              <a:rPr sz="700" spc="-2" dirty="0">
                <a:latin typeface="Courier New"/>
                <a:cs typeface="Courier New"/>
              </a:rPr>
              <a:t>”&gt;Date-Time:&lt;/label&gt;</a:t>
            </a:r>
            <a:endParaRPr sz="700" dirty="0">
              <a:latin typeface="Courier New"/>
              <a:cs typeface="Courier New"/>
            </a:endParaRPr>
          </a:p>
          <a:p>
            <a:pPr marL="169930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&lt;input type=”datetime” name=”mydatetime</a:t>
            </a:r>
            <a:r>
              <a:rPr sz="700" spc="-2" dirty="0">
                <a:latin typeface="Courier New"/>
                <a:cs typeface="Courier New"/>
              </a:rPr>
              <a:t>”</a:t>
            </a:r>
            <a:r>
              <a:rPr sz="700" spc="18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/&gt;</a:t>
            </a:r>
            <a:endParaRPr sz="700" dirty="0">
              <a:latin typeface="Courier New"/>
              <a:cs typeface="Courier New"/>
            </a:endParaRPr>
          </a:p>
          <a:p>
            <a:pPr marL="169930">
              <a:spcBef>
                <a:spcPts val="226"/>
              </a:spcBef>
            </a:pPr>
            <a:r>
              <a:rPr sz="700" spc="-2" dirty="0">
                <a:latin typeface="Courier New"/>
                <a:cs typeface="Courier New"/>
              </a:rPr>
              <a:t>&lt;input type=”submit”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value=”submit”/&gt;</a:t>
            </a:r>
            <a:endParaRPr sz="700" dirty="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16609" y="1254206"/>
            <a:ext cx="1927596" cy="1258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648413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11" dirty="0"/>
              <a:t>Date </a:t>
            </a:r>
            <a:r>
              <a:rPr spc="-2" dirty="0"/>
              <a:t>and </a:t>
            </a:r>
            <a:r>
              <a:rPr spc="-4" dirty="0"/>
              <a:t>Time</a:t>
            </a:r>
            <a:r>
              <a:rPr spc="-26" dirty="0"/>
              <a:t> </a:t>
            </a:r>
            <a:r>
              <a:rPr dirty="0"/>
              <a:t>6-6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24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5364" y="446522"/>
            <a:ext cx="3630745" cy="234087"/>
          </a:xfrm>
          <a:custGeom>
            <a:avLst/>
            <a:gdLst/>
            <a:ahLst/>
            <a:cxnLst/>
            <a:rect l="l" t="t" r="r" b="b"/>
            <a:pathLst>
              <a:path w="8382000" h="524510">
                <a:moveTo>
                  <a:pt x="8294624" y="0"/>
                </a:moveTo>
                <a:lnTo>
                  <a:pt x="87375" y="0"/>
                </a:lnTo>
                <a:lnTo>
                  <a:pt x="53363" y="6865"/>
                </a:lnTo>
                <a:lnTo>
                  <a:pt x="25590" y="25590"/>
                </a:lnTo>
                <a:lnTo>
                  <a:pt x="6865" y="53363"/>
                </a:lnTo>
                <a:lnTo>
                  <a:pt x="0" y="87376"/>
                </a:lnTo>
                <a:lnTo>
                  <a:pt x="0" y="436880"/>
                </a:lnTo>
                <a:lnTo>
                  <a:pt x="6865" y="470892"/>
                </a:lnTo>
                <a:lnTo>
                  <a:pt x="25590" y="498665"/>
                </a:lnTo>
                <a:lnTo>
                  <a:pt x="53363" y="517390"/>
                </a:lnTo>
                <a:lnTo>
                  <a:pt x="87375" y="524256"/>
                </a:lnTo>
                <a:lnTo>
                  <a:pt x="8294624" y="524256"/>
                </a:lnTo>
                <a:lnTo>
                  <a:pt x="8328636" y="517390"/>
                </a:lnTo>
                <a:lnTo>
                  <a:pt x="8356409" y="498665"/>
                </a:lnTo>
                <a:lnTo>
                  <a:pt x="8375134" y="470892"/>
                </a:lnTo>
                <a:lnTo>
                  <a:pt x="8382000" y="436880"/>
                </a:lnTo>
                <a:lnTo>
                  <a:pt x="8382000" y="87376"/>
                </a:lnTo>
                <a:lnTo>
                  <a:pt x="8375134" y="53363"/>
                </a:lnTo>
                <a:lnTo>
                  <a:pt x="8356409" y="25590"/>
                </a:lnTo>
                <a:lnTo>
                  <a:pt x="8328636" y="6865"/>
                </a:lnTo>
                <a:lnTo>
                  <a:pt x="82946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364" y="446522"/>
            <a:ext cx="3630745" cy="234087"/>
          </a:xfrm>
          <a:custGeom>
            <a:avLst/>
            <a:gdLst/>
            <a:ahLst/>
            <a:cxnLst/>
            <a:rect l="l" t="t" r="r" b="b"/>
            <a:pathLst>
              <a:path w="8382000" h="524510">
                <a:moveTo>
                  <a:pt x="0" y="87376"/>
                </a:moveTo>
                <a:lnTo>
                  <a:pt x="6865" y="53363"/>
                </a:lnTo>
                <a:lnTo>
                  <a:pt x="25590" y="25590"/>
                </a:lnTo>
                <a:lnTo>
                  <a:pt x="53363" y="6865"/>
                </a:lnTo>
                <a:lnTo>
                  <a:pt x="87375" y="0"/>
                </a:lnTo>
                <a:lnTo>
                  <a:pt x="8294624" y="0"/>
                </a:lnTo>
                <a:lnTo>
                  <a:pt x="8328636" y="6865"/>
                </a:lnTo>
                <a:lnTo>
                  <a:pt x="8356409" y="25590"/>
                </a:lnTo>
                <a:lnTo>
                  <a:pt x="8375134" y="53363"/>
                </a:lnTo>
                <a:lnTo>
                  <a:pt x="8382000" y="87376"/>
                </a:lnTo>
                <a:lnTo>
                  <a:pt x="8382000" y="436880"/>
                </a:lnTo>
                <a:lnTo>
                  <a:pt x="8375134" y="470892"/>
                </a:lnTo>
                <a:lnTo>
                  <a:pt x="8356409" y="498665"/>
                </a:lnTo>
                <a:lnTo>
                  <a:pt x="8328636" y="517390"/>
                </a:lnTo>
                <a:lnTo>
                  <a:pt x="8294624" y="524256"/>
                </a:lnTo>
                <a:lnTo>
                  <a:pt x="87375" y="524256"/>
                </a:lnTo>
                <a:lnTo>
                  <a:pt x="53363" y="517390"/>
                </a:lnTo>
                <a:lnTo>
                  <a:pt x="25590" y="498665"/>
                </a:lnTo>
                <a:lnTo>
                  <a:pt x="6865" y="470892"/>
                </a:lnTo>
                <a:lnTo>
                  <a:pt x="0" y="436880"/>
                </a:lnTo>
                <a:lnTo>
                  <a:pt x="0" y="8737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576" y="457745"/>
            <a:ext cx="3605715" cy="210848"/>
          </a:xfrm>
          <a:custGeom>
            <a:avLst/>
            <a:gdLst/>
            <a:ahLst/>
            <a:cxnLst/>
            <a:rect l="l" t="t" r="r" b="b"/>
            <a:pathLst>
              <a:path w="8324215" h="472440">
                <a:moveTo>
                  <a:pt x="0" y="472439"/>
                </a:moveTo>
                <a:lnTo>
                  <a:pt x="8324088" y="472439"/>
                </a:lnTo>
                <a:lnTo>
                  <a:pt x="8324088" y="0"/>
                </a:lnTo>
                <a:lnTo>
                  <a:pt x="0" y="0"/>
                </a:lnTo>
                <a:lnTo>
                  <a:pt x="0" y="47243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913" y="475996"/>
            <a:ext cx="1769278" cy="144407"/>
          </a:xfrm>
          <a:prstGeom prst="rect">
            <a:avLst/>
          </a:prstGeom>
        </p:spPr>
        <p:txBody>
          <a:bodyPr vert="horz" wrap="square" lIns="0" tIns="5850" rIns="0" bIns="0" rtlCol="0">
            <a:spAutoFit/>
          </a:bodyPr>
          <a:lstStyle/>
          <a:p>
            <a:pPr marL="124523" indent="-118951">
              <a:spcBef>
                <a:spcPts val="46"/>
              </a:spcBef>
              <a:buFont typeface="Wingdings"/>
              <a:buChar char=""/>
              <a:tabLst>
                <a:tab pos="124801" algn="l"/>
              </a:tabLst>
            </a:pPr>
            <a:r>
              <a:rPr sz="900" spc="-4" dirty="0">
                <a:solidFill>
                  <a:srgbClr val="FFFFFF"/>
                </a:solidFill>
                <a:latin typeface="Calibri"/>
                <a:cs typeface="Calibri"/>
              </a:rPr>
              <a:t>Datetime</a:t>
            </a:r>
            <a:r>
              <a:rPr sz="900" spc="-4" dirty="0">
                <a:solidFill>
                  <a:srgbClr val="FFFFFF"/>
                </a:solidFill>
                <a:latin typeface="Calibri"/>
                <a:cs typeface="Calibri"/>
              </a:rPr>
              <a:t>-local</a:t>
            </a:r>
            <a:endParaRPr sz="9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2343" y="779889"/>
            <a:ext cx="3517697" cy="263512"/>
          </a:xfrm>
          <a:prstGeom prst="rect">
            <a:avLst/>
          </a:prstGeom>
        </p:spPr>
        <p:txBody>
          <a:bodyPr vert="horz" wrap="square" lIns="0" tIns="6964" rIns="0" bIns="0" rtlCol="0">
            <a:spAutoFit/>
          </a:bodyPr>
          <a:lstStyle/>
          <a:p>
            <a:pPr marL="125916" indent="-120344">
              <a:lnSpc>
                <a:spcPts val="956"/>
              </a:lnSpc>
              <a:spcBef>
                <a:spcPts val="5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  <a:tab pos="462712" algn="l"/>
              </a:tabLst>
            </a:pPr>
            <a:r>
              <a:rPr spc="-7" dirty="0">
                <a:latin typeface="Calibri"/>
                <a:cs typeface="Calibri"/>
              </a:rPr>
              <a:t>Tương	</a:t>
            </a:r>
            <a:r>
              <a:rPr dirty="0">
                <a:latin typeface="Calibri"/>
                <a:cs typeface="Calibri"/>
              </a:rPr>
              <a:t>tự</a:t>
            </a:r>
            <a:r>
              <a:rPr spc="12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loại</a:t>
            </a:r>
            <a:r>
              <a:rPr spc="127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datetime</a:t>
            </a:r>
            <a:r>
              <a:rPr spc="13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ngoại</a:t>
            </a:r>
            <a:r>
              <a:rPr spc="12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trừ</a:t>
            </a:r>
            <a:r>
              <a:rPr spc="13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time</a:t>
            </a:r>
            <a:r>
              <a:rPr spc="127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zone</a:t>
            </a:r>
            <a:r>
              <a:rPr spc="12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được</a:t>
            </a:r>
            <a:r>
              <a:rPr spc="12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thay</a:t>
            </a:r>
            <a:r>
              <a:rPr spc="12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bằng</a:t>
            </a:r>
            <a:r>
              <a:rPr spc="125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type=”datetime</a:t>
            </a:r>
            <a:r>
              <a:rPr spc="-4" dirty="0">
                <a:latin typeface="Calibri"/>
                <a:cs typeface="Calibri"/>
              </a:rPr>
              <a:t>-</a:t>
            </a:r>
            <a:endParaRPr dirty="0">
              <a:latin typeface="Calibri"/>
              <a:cs typeface="Calibri"/>
            </a:endParaRPr>
          </a:p>
          <a:p>
            <a:pPr marL="125916">
              <a:lnSpc>
                <a:spcPts val="956"/>
              </a:lnSpc>
            </a:pPr>
            <a:r>
              <a:rPr spc="-11" dirty="0">
                <a:latin typeface="Calibri"/>
                <a:cs typeface="Calibri"/>
              </a:rPr>
              <a:t>local”.</a:t>
            </a:r>
            <a:endParaRPr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487400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4" dirty="0"/>
              <a:t>Color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433429"/>
            <a:ext cx="3520663" cy="542795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dụ</a:t>
            </a:r>
            <a:endParaRPr dirty="0">
              <a:latin typeface="Calibri"/>
              <a:cs typeface="Calibri"/>
            </a:endParaRPr>
          </a:p>
          <a:p>
            <a:pPr marL="159345">
              <a:spcBef>
                <a:spcPts val="524"/>
              </a:spcBef>
            </a:pPr>
            <a:r>
              <a:rPr sz="700" spc="-2" dirty="0">
                <a:latin typeface="Courier New"/>
                <a:cs typeface="Courier New"/>
              </a:rPr>
              <a:t>&lt;label&gt;Color:&lt;/label&gt;</a:t>
            </a:r>
            <a:endParaRPr sz="700" dirty="0">
              <a:latin typeface="Courier New"/>
              <a:cs typeface="Courier New"/>
            </a:endParaRPr>
          </a:p>
          <a:p>
            <a:pPr marL="159345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&lt;input type=”color” name=”mycolor</a:t>
            </a:r>
            <a:r>
              <a:rPr sz="700" spc="-2" dirty="0">
                <a:latin typeface="Courier New"/>
                <a:cs typeface="Courier New"/>
              </a:rPr>
              <a:t>”</a:t>
            </a:r>
            <a:r>
              <a:rPr sz="700" dirty="0">
                <a:latin typeface="Courier New"/>
                <a:cs typeface="Courier New"/>
              </a:rPr>
              <a:t> /&gt;</a:t>
            </a:r>
          </a:p>
          <a:p>
            <a:pPr marL="159345">
              <a:spcBef>
                <a:spcPts val="228"/>
              </a:spcBef>
            </a:pPr>
            <a:r>
              <a:rPr sz="700" spc="-2" dirty="0">
                <a:latin typeface="Courier New"/>
                <a:cs typeface="Courier New"/>
              </a:rPr>
              <a:t>&lt;input type=”submit”</a:t>
            </a:r>
            <a:r>
              <a:rPr sz="700" spc="-7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value=”submit”/&gt;</a:t>
            </a:r>
            <a:endParaRPr sz="700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92184" y="1224280"/>
            <a:ext cx="1610656" cy="11854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6" y="68309"/>
            <a:ext cx="257562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Các thuộc </a:t>
            </a:r>
            <a:r>
              <a:rPr spc="-4" dirty="0"/>
              <a:t>tính </a:t>
            </a:r>
            <a:r>
              <a:rPr spc="-2" dirty="0"/>
              <a:t>mới của</a:t>
            </a:r>
            <a:r>
              <a:rPr spc="-13" dirty="0"/>
              <a:t> </a:t>
            </a:r>
            <a:r>
              <a:rPr spc="-11" dirty="0"/>
              <a:t>Form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308768" y="786826"/>
            <a:ext cx="3416201" cy="747284"/>
          </a:xfrm>
          <a:prstGeom prst="rect">
            <a:avLst/>
          </a:prstGeom>
        </p:spPr>
        <p:txBody>
          <a:bodyPr vert="horz" wrap="square" lIns="0" tIns="16157" rIns="0" bIns="0" rtlCol="0">
            <a:spAutoFit/>
          </a:bodyPr>
          <a:lstStyle/>
          <a:p>
            <a:pPr marL="125916" marR="2229" indent="-120344">
              <a:lnSpc>
                <a:spcPts val="921"/>
              </a:lnSpc>
              <a:spcBef>
                <a:spcPts val="127"/>
              </a:spcBef>
              <a:buClr>
                <a:srgbClr val="AC1317"/>
              </a:buClr>
              <a:buSzPct val="151351"/>
              <a:buFont typeface="Wingdings"/>
              <a:buChar char=""/>
              <a:tabLst>
                <a:tab pos="125916" algn="l"/>
                <a:tab pos="126194" algn="l"/>
              </a:tabLst>
            </a:pPr>
            <a:r>
              <a:rPr sz="800" dirty="0"/>
              <a:t>Kiểm </a:t>
            </a:r>
            <a:r>
              <a:rPr sz="800" spc="-4" dirty="0"/>
              <a:t>tra </a:t>
            </a:r>
            <a:r>
              <a:rPr sz="800" spc="2" dirty="0"/>
              <a:t>dữ </a:t>
            </a:r>
            <a:r>
              <a:rPr sz="800" dirty="0"/>
              <a:t>liệu được cung cấp bởi người sử dụng </a:t>
            </a:r>
            <a:r>
              <a:rPr sz="800" spc="-2" dirty="0"/>
              <a:t>với </a:t>
            </a:r>
            <a:r>
              <a:rPr sz="800" dirty="0"/>
              <a:t>các biểu thức quy </a:t>
            </a:r>
            <a:r>
              <a:rPr sz="800" spc="-2" dirty="0"/>
              <a:t>tắc gán  </a:t>
            </a:r>
            <a:r>
              <a:rPr sz="800" spc="2" dirty="0"/>
              <a:t>cho </a:t>
            </a:r>
            <a:r>
              <a:rPr sz="800" dirty="0"/>
              <a:t>các</a:t>
            </a:r>
            <a:r>
              <a:rPr sz="800" spc="-13" dirty="0"/>
              <a:t> </a:t>
            </a:r>
            <a:r>
              <a:rPr sz="800" dirty="0"/>
              <a:t>trường</a:t>
            </a:r>
          </a:p>
          <a:p>
            <a:pPr marL="103630" indent="0">
              <a:lnSpc>
                <a:spcPts val="873"/>
              </a:lnSpc>
              <a:buNone/>
            </a:pPr>
            <a:r>
              <a:rPr sz="800" dirty="0"/>
              <a:t>Thông báo </a:t>
            </a:r>
            <a:r>
              <a:rPr sz="800" spc="2" dirty="0"/>
              <a:t>cho </a:t>
            </a:r>
            <a:r>
              <a:rPr sz="800" dirty="0"/>
              <a:t>người sử </a:t>
            </a:r>
            <a:r>
              <a:rPr sz="800" spc="2" dirty="0"/>
              <a:t>dụng </a:t>
            </a:r>
            <a:r>
              <a:rPr sz="800" dirty="0"/>
              <a:t>với các lỗi thích</a:t>
            </a:r>
            <a:r>
              <a:rPr sz="800" spc="-79" dirty="0"/>
              <a:t> </a:t>
            </a:r>
            <a:r>
              <a:rPr sz="800" dirty="0"/>
              <a:t>hợp</a:t>
            </a:r>
          </a:p>
          <a:p>
            <a:pPr marL="103630" indent="0">
              <a:lnSpc>
                <a:spcPts val="921"/>
              </a:lnSpc>
              <a:buNone/>
            </a:pPr>
            <a:r>
              <a:rPr sz="800" spc="2" dirty="0"/>
              <a:t>Kiểm </a:t>
            </a:r>
            <a:r>
              <a:rPr sz="800" spc="-4" dirty="0"/>
              <a:t>tra </a:t>
            </a:r>
            <a:r>
              <a:rPr sz="800" spc="-2" dirty="0"/>
              <a:t>xem </a:t>
            </a:r>
            <a:r>
              <a:rPr sz="800" dirty="0"/>
              <a:t>các trường bắt buộc </a:t>
            </a:r>
            <a:r>
              <a:rPr sz="800" spc="2" dirty="0"/>
              <a:t>không </a:t>
            </a:r>
            <a:r>
              <a:rPr sz="800" dirty="0"/>
              <a:t>được </a:t>
            </a:r>
            <a:r>
              <a:rPr sz="800" spc="2" dirty="0"/>
              <a:t>bỏ</a:t>
            </a:r>
            <a:r>
              <a:rPr sz="800" spc="-70" dirty="0"/>
              <a:t> </a:t>
            </a:r>
            <a:r>
              <a:rPr sz="800" dirty="0"/>
              <a:t>trống</a:t>
            </a:r>
          </a:p>
          <a:p>
            <a:pPr marL="103630" indent="0">
              <a:lnSpc>
                <a:spcPts val="948"/>
              </a:lnSpc>
              <a:buNone/>
            </a:pPr>
            <a:r>
              <a:rPr sz="800" dirty="0"/>
              <a:t>Cho phép nhiều giá trị </a:t>
            </a:r>
            <a:r>
              <a:rPr sz="800" spc="2" dirty="0"/>
              <a:t>cho </a:t>
            </a:r>
            <a:r>
              <a:rPr sz="800" dirty="0"/>
              <a:t>các trường, nếu được </a:t>
            </a:r>
            <a:r>
              <a:rPr sz="800" spc="2" dirty="0"/>
              <a:t>cung</a:t>
            </a:r>
            <a:r>
              <a:rPr sz="800" spc="-81" dirty="0"/>
              <a:t> </a:t>
            </a:r>
            <a:r>
              <a:rPr sz="800" dirty="0"/>
              <a:t>cấp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399421"/>
            <a:ext cx="3517147" cy="362563"/>
          </a:xfrm>
          <a:prstGeom prst="rect">
            <a:avLst/>
          </a:prstGeom>
        </p:spPr>
        <p:txBody>
          <a:bodyPr vert="horz" wrap="square" lIns="0" tIns="16157" rIns="0" bIns="0" rtlCol="0">
            <a:spAutoFit/>
          </a:bodyPr>
          <a:lstStyle/>
          <a:p>
            <a:pPr marL="125916" marR="2229" indent="-120344">
              <a:lnSpc>
                <a:spcPts val="921"/>
              </a:lnSpc>
              <a:spcBef>
                <a:spcPts val="12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HTML5 đã </a:t>
            </a:r>
            <a:r>
              <a:rPr spc="2" dirty="0">
                <a:latin typeface="Calibri"/>
                <a:cs typeface="Calibri"/>
              </a:rPr>
              <a:t>cung </a:t>
            </a:r>
            <a:r>
              <a:rPr dirty="0">
                <a:latin typeface="Calibri"/>
                <a:cs typeface="Calibri"/>
              </a:rPr>
              <a:t>cấp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số thuộc tính mới thực hiện kiểm chứng </a:t>
            </a:r>
            <a:r>
              <a:rPr spc="2" dirty="0">
                <a:latin typeface="Calibri"/>
                <a:cs typeface="Calibri"/>
              </a:rPr>
              <a:t>mà </a:t>
            </a:r>
            <a:r>
              <a:rPr dirty="0">
                <a:latin typeface="Calibri"/>
                <a:cs typeface="Calibri"/>
              </a:rPr>
              <a:t>không cần  viết </a:t>
            </a:r>
            <a:r>
              <a:rPr spc="2" dirty="0">
                <a:latin typeface="Calibri"/>
                <a:cs typeface="Calibri"/>
              </a:rPr>
              <a:t>đoạn mã </a:t>
            </a:r>
            <a:r>
              <a:rPr dirty="0">
                <a:latin typeface="Calibri"/>
                <a:cs typeface="Calibri"/>
              </a:rPr>
              <a:t>JavaScript </a:t>
            </a:r>
            <a:r>
              <a:rPr spc="2" dirty="0">
                <a:latin typeface="Calibri"/>
                <a:cs typeface="Calibri"/>
              </a:rPr>
              <a:t>cho</a:t>
            </a:r>
            <a:r>
              <a:rPr spc="-3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chúng.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902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Những thuộc </a:t>
            </a:r>
            <a:r>
              <a:rPr dirty="0">
                <a:latin typeface="Calibri"/>
                <a:cs typeface="Calibri"/>
              </a:rPr>
              <a:t>tính </a:t>
            </a:r>
            <a:r>
              <a:rPr spc="-2" dirty="0">
                <a:latin typeface="Calibri"/>
                <a:cs typeface="Calibri"/>
              </a:rPr>
              <a:t>này </a:t>
            </a:r>
            <a:r>
              <a:rPr spc="2" dirty="0">
                <a:latin typeface="Calibri"/>
                <a:cs typeface="Calibri"/>
              </a:rPr>
              <a:t>thực </a:t>
            </a:r>
            <a:r>
              <a:rPr dirty="0">
                <a:latin typeface="Calibri"/>
                <a:cs typeface="Calibri"/>
              </a:rPr>
              <a:t>hiện các </a:t>
            </a:r>
            <a:r>
              <a:rPr spc="2" dirty="0">
                <a:latin typeface="Calibri"/>
                <a:cs typeface="Calibri"/>
              </a:rPr>
              <a:t>nhiệm </a:t>
            </a:r>
            <a:r>
              <a:rPr dirty="0">
                <a:latin typeface="Calibri"/>
                <a:cs typeface="Calibri"/>
              </a:rPr>
              <a:t>vụ sau</a:t>
            </a:r>
            <a:r>
              <a:rPr spc="-10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đây: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0068" y="1040842"/>
            <a:ext cx="59412" cy="190011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1200" spc="-2" dirty="0">
                <a:solidFill>
                  <a:srgbClr val="AC1317"/>
                </a:solidFill>
                <a:latin typeface="Wingdings"/>
                <a:cs typeface="Wingdings"/>
              </a:rPr>
              <a:t></a:t>
            </a:r>
            <a:endParaRPr sz="1200" dirty="0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0068" y="1226547"/>
            <a:ext cx="59412" cy="190011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1200" spc="-2" dirty="0">
                <a:solidFill>
                  <a:srgbClr val="AC1317"/>
                </a:solidFill>
                <a:latin typeface="Wingdings"/>
                <a:cs typeface="Wingdings"/>
              </a:rPr>
              <a:t></a:t>
            </a:r>
            <a:endParaRPr sz="1200" dirty="0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0068" y="1396586"/>
            <a:ext cx="59412" cy="190011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1200" spc="-2" dirty="0">
                <a:solidFill>
                  <a:srgbClr val="AC1317"/>
                </a:solidFill>
                <a:latin typeface="Wingdings"/>
                <a:cs typeface="Wingdings"/>
              </a:rPr>
              <a:t></a:t>
            </a:r>
            <a:endParaRPr sz="1200" dirty="0">
              <a:latin typeface="Wingdings"/>
              <a:cs typeface="Wingding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7822" y="1632373"/>
            <a:ext cx="3517147" cy="362563"/>
          </a:xfrm>
          <a:prstGeom prst="rect">
            <a:avLst/>
          </a:prstGeom>
        </p:spPr>
        <p:txBody>
          <a:bodyPr vert="horz" wrap="square" lIns="0" tIns="16157" rIns="0" bIns="0" rtlCol="0">
            <a:spAutoFit/>
          </a:bodyPr>
          <a:lstStyle/>
          <a:p>
            <a:pPr marL="125916" marR="2229" indent="-120344">
              <a:lnSpc>
                <a:spcPts val="921"/>
              </a:lnSpc>
              <a:spcBef>
                <a:spcPts val="12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Những thuộc </a:t>
            </a:r>
            <a:r>
              <a:rPr spc="-2" dirty="0">
                <a:latin typeface="Calibri"/>
                <a:cs typeface="Calibri"/>
              </a:rPr>
              <a:t>tính này </a:t>
            </a:r>
            <a:r>
              <a:rPr dirty="0">
                <a:latin typeface="Calibri"/>
                <a:cs typeface="Calibri"/>
              </a:rPr>
              <a:t>có thể được sử dụng để </a:t>
            </a:r>
            <a:r>
              <a:rPr spc="2" dirty="0">
                <a:latin typeface="Calibri"/>
                <a:cs typeface="Calibri"/>
              </a:rPr>
              <a:t>hỗ </a:t>
            </a:r>
            <a:r>
              <a:rPr spc="-2" dirty="0">
                <a:latin typeface="Calibri"/>
                <a:cs typeface="Calibri"/>
              </a:rPr>
              <a:t>trợ </a:t>
            </a:r>
            <a:r>
              <a:rPr dirty="0">
                <a:latin typeface="Calibri"/>
                <a:cs typeface="Calibri"/>
              </a:rPr>
              <a:t>hạn chế sử dụng script, </a:t>
            </a:r>
            <a:r>
              <a:rPr spc="2" dirty="0">
                <a:latin typeface="Calibri"/>
                <a:cs typeface="Calibri"/>
              </a:rPr>
              <a:t>mà  </a:t>
            </a:r>
            <a:r>
              <a:rPr dirty="0">
                <a:latin typeface="Calibri"/>
                <a:cs typeface="Calibri"/>
              </a:rPr>
              <a:t>không viết </a:t>
            </a:r>
            <a:r>
              <a:rPr spc="2" dirty="0">
                <a:latin typeface="Calibri"/>
                <a:cs typeface="Calibri"/>
              </a:rPr>
              <a:t>mã cứng </a:t>
            </a:r>
            <a:r>
              <a:rPr dirty="0">
                <a:latin typeface="Calibri"/>
                <a:cs typeface="Calibri"/>
              </a:rPr>
              <a:t>trong trang</a:t>
            </a:r>
            <a:r>
              <a:rPr spc="-42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Web.</a:t>
            </a:r>
            <a:endParaRPr dirty="0">
              <a:latin typeface="Calibri"/>
              <a:cs typeface="Calibri"/>
            </a:endParaRPr>
          </a:p>
          <a:p>
            <a:pPr marL="125916" indent="-120344">
              <a:lnSpc>
                <a:spcPts val="8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Các trình duyệt </a:t>
            </a:r>
            <a:r>
              <a:rPr spc="2" dirty="0">
                <a:latin typeface="Calibri"/>
                <a:cs typeface="Calibri"/>
              </a:rPr>
              <a:t>không </a:t>
            </a:r>
            <a:r>
              <a:rPr dirty="0">
                <a:latin typeface="Calibri"/>
                <a:cs typeface="Calibri"/>
              </a:rPr>
              <a:t>hiểu những thuộc tính </a:t>
            </a:r>
            <a:r>
              <a:rPr spc="2" dirty="0">
                <a:latin typeface="Calibri"/>
                <a:cs typeface="Calibri"/>
              </a:rPr>
              <a:t>mới </a:t>
            </a:r>
            <a:r>
              <a:rPr dirty="0">
                <a:latin typeface="Calibri"/>
                <a:cs typeface="Calibri"/>
              </a:rPr>
              <a:t>sẽ </a:t>
            </a:r>
            <a:r>
              <a:rPr spc="2" dirty="0">
                <a:latin typeface="Calibri"/>
                <a:cs typeface="Calibri"/>
              </a:rPr>
              <a:t>bỏ </a:t>
            </a:r>
            <a:r>
              <a:rPr dirty="0">
                <a:latin typeface="Calibri"/>
                <a:cs typeface="Calibri"/>
              </a:rPr>
              <a:t>qua</a:t>
            </a:r>
            <a:r>
              <a:rPr spc="-11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chúng.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156612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9" dirty="0"/>
              <a:t>Required</a:t>
            </a:r>
            <a:r>
              <a:rPr spc="-26" dirty="0"/>
              <a:t> </a:t>
            </a:r>
            <a:r>
              <a:rPr spc="-4" dirty="0"/>
              <a:t>1-2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342688"/>
            <a:ext cx="3748470" cy="1091034"/>
          </a:xfrm>
          <a:prstGeom prst="rect">
            <a:avLst/>
          </a:prstGeom>
        </p:spPr>
        <p:txBody>
          <a:bodyPr vert="horz" wrap="square" lIns="0" tIns="45686" rIns="0" bIns="0" rtlCol="0">
            <a:spAutoFit/>
          </a:bodyPr>
          <a:lstStyle/>
          <a:p>
            <a:pPr marL="125916" indent="-120344">
              <a:spcBef>
                <a:spcPts val="35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dụ</a:t>
            </a:r>
            <a:endParaRPr dirty="0">
              <a:latin typeface="Calibri"/>
              <a:cs typeface="Calibri"/>
            </a:endParaRPr>
          </a:p>
          <a:p>
            <a:pPr marL="856059" marR="165195" indent="-696715">
              <a:lnSpc>
                <a:spcPct val="101899"/>
              </a:lnSpc>
              <a:spcBef>
                <a:spcPts val="248"/>
              </a:spcBef>
            </a:pPr>
            <a:r>
              <a:rPr sz="700" spc="-2" dirty="0">
                <a:latin typeface="Courier New"/>
                <a:cs typeface="Courier New"/>
              </a:rPr>
              <a:t>&lt;label&gt;Name: </a:t>
            </a:r>
            <a:r>
              <a:rPr sz="700" dirty="0">
                <a:latin typeface="Courier New"/>
                <a:cs typeface="Courier New"/>
              </a:rPr>
              <a:t>&lt;em&gt; </a:t>
            </a:r>
            <a:r>
              <a:rPr sz="700" spc="-2" dirty="0">
                <a:latin typeface="Courier New"/>
                <a:cs typeface="Courier New"/>
              </a:rPr>
              <a:t>&lt;img src=”star.jpg” width=”9” height=”10”  alt=”” border=”0”&gt;</a:t>
            </a:r>
            <a:r>
              <a:rPr sz="700" spc="11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&lt;/em</a:t>
            </a:r>
            <a:r>
              <a:rPr sz="700" spc="-2" dirty="0">
                <a:latin typeface="Courier New"/>
                <a:cs typeface="Courier New"/>
              </a:rPr>
              <a:t>&gt;</a:t>
            </a:r>
            <a:endParaRPr sz="700" dirty="0">
              <a:latin typeface="Courier New"/>
              <a:cs typeface="Courier New"/>
            </a:endParaRPr>
          </a:p>
          <a:p>
            <a:pPr marL="159345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&lt;/label&gt; </a:t>
            </a:r>
            <a:r>
              <a:rPr sz="700" dirty="0">
                <a:latin typeface="Courier New"/>
                <a:cs typeface="Courier New"/>
              </a:rPr>
              <a:t>&lt;br</a:t>
            </a:r>
            <a:r>
              <a:rPr sz="700" dirty="0">
                <a:latin typeface="Courier New"/>
                <a:cs typeface="Courier New"/>
              </a:rPr>
              <a:t>&gt;</a:t>
            </a:r>
          </a:p>
          <a:p>
            <a:pPr marL="159345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&lt;input type=”text” value=”” name=”first” size=”8”</a:t>
            </a:r>
            <a:r>
              <a:rPr sz="700" spc="37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tabindex</a:t>
            </a:r>
            <a:r>
              <a:rPr sz="700" spc="-2" dirty="0">
                <a:latin typeface="Courier New"/>
                <a:cs typeface="Courier New"/>
              </a:rPr>
              <a:t>=”1”</a:t>
            </a:r>
            <a:endParaRPr sz="700" dirty="0">
              <a:latin typeface="Courier New"/>
              <a:cs typeface="Courier New"/>
            </a:endParaRPr>
          </a:p>
          <a:p>
            <a:pPr marL="319804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required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=”true”/&gt;</a:t>
            </a:r>
            <a:endParaRPr sz="700" dirty="0">
              <a:latin typeface="Courier New"/>
              <a:cs typeface="Courier New"/>
            </a:endParaRPr>
          </a:p>
          <a:p>
            <a:pPr marL="319804" marR="2229" indent="-160459">
              <a:lnSpc>
                <a:spcPct val="101899"/>
              </a:lnSpc>
              <a:spcBef>
                <a:spcPts val="4"/>
              </a:spcBef>
            </a:pPr>
            <a:r>
              <a:rPr sz="700" spc="-2" dirty="0">
                <a:latin typeface="Courier New"/>
                <a:cs typeface="Courier New"/>
              </a:rPr>
              <a:t>&lt;input type=”text” value=”” name=”last” size=”14” tabindex</a:t>
            </a:r>
            <a:r>
              <a:rPr sz="700" spc="-2" dirty="0">
                <a:latin typeface="Courier New"/>
                <a:cs typeface="Courier New"/>
              </a:rPr>
              <a:t>=”2”  required=”true”/&gt;</a:t>
            </a:r>
            <a:endParaRPr sz="700" dirty="0">
              <a:latin typeface="Courier New"/>
              <a:cs typeface="Courier New"/>
            </a:endParaRPr>
          </a:p>
          <a:p>
            <a:pPr marL="159345">
              <a:spcBef>
                <a:spcPts val="222"/>
              </a:spcBef>
            </a:pPr>
            <a:r>
              <a:rPr sz="700" spc="-2" dirty="0">
                <a:latin typeface="Courier New"/>
                <a:cs typeface="Courier New"/>
              </a:rPr>
              <a:t>&lt;input type=”submit”</a:t>
            </a:r>
            <a:r>
              <a:rPr sz="700" spc="2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value=”submit”/&gt;</a:t>
            </a:r>
            <a:endParaRPr sz="7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156612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9" dirty="0"/>
              <a:t>Required</a:t>
            </a:r>
            <a:r>
              <a:rPr spc="-26" dirty="0"/>
              <a:t> </a:t>
            </a:r>
            <a:r>
              <a:rPr spc="-4" dirty="0"/>
              <a:t>2-2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382418"/>
            <a:ext cx="447516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2" dirty="0">
                <a:latin typeface="Calibri"/>
                <a:cs typeface="Calibri"/>
              </a:rPr>
              <a:t>Kết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quả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1115" y="646148"/>
            <a:ext cx="2399593" cy="13292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6" y="68309"/>
            <a:ext cx="140608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Placeholder</a:t>
            </a:r>
            <a:r>
              <a:rPr spc="-26" dirty="0"/>
              <a:t> </a:t>
            </a:r>
            <a:r>
              <a:rPr spc="-7" dirty="0"/>
              <a:t>1-2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348058"/>
            <a:ext cx="3673063" cy="1018698"/>
          </a:xfrm>
          <a:prstGeom prst="rect">
            <a:avLst/>
          </a:prstGeom>
        </p:spPr>
        <p:txBody>
          <a:bodyPr vert="horz" wrap="square" lIns="0" tIns="57108" rIns="0" bIns="0" rtlCol="0">
            <a:spAutoFit/>
          </a:bodyPr>
          <a:lstStyle/>
          <a:p>
            <a:pPr marL="125916" indent="-120344">
              <a:spcBef>
                <a:spcPts val="45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dụ</a:t>
            </a:r>
            <a:endParaRPr dirty="0">
              <a:latin typeface="Calibri"/>
              <a:cs typeface="Calibri"/>
            </a:endParaRPr>
          </a:p>
          <a:p>
            <a:pPr marL="266317" marR="215617" indent="-106973">
              <a:lnSpc>
                <a:spcPct val="101899"/>
              </a:lnSpc>
              <a:spcBef>
                <a:spcPts val="325"/>
              </a:spcBef>
            </a:pPr>
            <a:r>
              <a:rPr sz="700" spc="-2" dirty="0">
                <a:latin typeface="Courier New"/>
                <a:cs typeface="Courier New"/>
              </a:rPr>
              <a:t>&lt;label&gt;Name: </a:t>
            </a:r>
            <a:r>
              <a:rPr sz="700" dirty="0">
                <a:latin typeface="Courier New"/>
                <a:cs typeface="Courier New"/>
              </a:rPr>
              <a:t>&lt;img </a:t>
            </a:r>
            <a:r>
              <a:rPr sz="700" spc="-2" dirty="0">
                <a:latin typeface="Courier New"/>
                <a:cs typeface="Courier New"/>
              </a:rPr>
              <a:t>src=”required_star.gif” height=”10px”  width=”10px”/&gt;&lt;/label&gt;</a:t>
            </a:r>
            <a:r>
              <a:rPr sz="700" dirty="0">
                <a:latin typeface="Courier New"/>
                <a:cs typeface="Courier New"/>
              </a:rPr>
              <a:t> &lt;br</a:t>
            </a:r>
            <a:r>
              <a:rPr sz="700" dirty="0">
                <a:latin typeface="Courier New"/>
                <a:cs typeface="Courier New"/>
              </a:rPr>
              <a:t>&gt;</a:t>
            </a:r>
          </a:p>
          <a:p>
            <a:pPr marL="266317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&lt;input type=”text” value=”” name=”first”</a:t>
            </a:r>
            <a:r>
              <a:rPr sz="700" spc="7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size=”8”</a:t>
            </a:r>
            <a:endParaRPr sz="700" dirty="0">
              <a:latin typeface="Courier New"/>
              <a:cs typeface="Courier New"/>
            </a:endParaRPr>
          </a:p>
          <a:p>
            <a:pPr marL="373290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tabindex</a:t>
            </a:r>
            <a:r>
              <a:rPr sz="700" spc="-2" dirty="0">
                <a:latin typeface="Courier New"/>
                <a:cs typeface="Courier New"/>
              </a:rPr>
              <a:t>=”1” required=”true” placeholder=”First</a:t>
            </a:r>
            <a:r>
              <a:rPr sz="700" spc="13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Name”/&gt;</a:t>
            </a:r>
            <a:endParaRPr sz="700" dirty="0">
              <a:latin typeface="Courier New"/>
              <a:cs typeface="Courier New"/>
            </a:endParaRPr>
          </a:p>
          <a:p>
            <a:pPr marL="373290" marR="55436" indent="-106973">
              <a:lnSpc>
                <a:spcPts val="864"/>
              </a:lnSpc>
              <a:spcBef>
                <a:spcPts val="26"/>
              </a:spcBef>
            </a:pPr>
            <a:r>
              <a:rPr sz="700" spc="-2" dirty="0">
                <a:latin typeface="Courier New"/>
                <a:cs typeface="Courier New"/>
              </a:rPr>
              <a:t>&lt;input type=”text” value=”” name=”last” size=”14”  tabindex</a:t>
            </a:r>
            <a:r>
              <a:rPr sz="700" spc="-2" dirty="0">
                <a:latin typeface="Courier New"/>
                <a:cs typeface="Courier New"/>
              </a:rPr>
              <a:t>=”2” required=”true” placeholder=”Last</a:t>
            </a:r>
            <a:r>
              <a:rPr sz="700" spc="18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Name”/&gt;</a:t>
            </a:r>
            <a:endParaRPr sz="700" dirty="0">
              <a:latin typeface="Courier New"/>
              <a:cs typeface="Courier New"/>
            </a:endParaRPr>
          </a:p>
          <a:p>
            <a:pPr marL="159345">
              <a:spcBef>
                <a:spcPts val="189"/>
              </a:spcBef>
            </a:pPr>
            <a:r>
              <a:rPr sz="700" spc="-2" dirty="0">
                <a:latin typeface="Courier New"/>
                <a:cs typeface="Courier New"/>
              </a:rPr>
              <a:t>&lt;br</a:t>
            </a:r>
            <a:r>
              <a:rPr sz="700" spc="-2" dirty="0">
                <a:latin typeface="Courier New"/>
                <a:cs typeface="Courier New"/>
              </a:rPr>
              <a:t>/&gt;</a:t>
            </a:r>
            <a:endParaRPr sz="7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435350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Giới thiệu </a:t>
            </a:r>
            <a:r>
              <a:rPr spc="-11" dirty="0"/>
              <a:t>về </a:t>
            </a:r>
            <a:r>
              <a:rPr spc="-2" dirty="0"/>
              <a:t>HTML5</a:t>
            </a:r>
            <a:r>
              <a:rPr spc="-18" dirty="0"/>
              <a:t> </a:t>
            </a:r>
            <a:r>
              <a:rPr spc="-9" dirty="0"/>
              <a:t>Forms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32357" y="408433"/>
            <a:ext cx="3630745" cy="303519"/>
          </a:xfrm>
          <a:custGeom>
            <a:avLst/>
            <a:gdLst/>
            <a:ahLst/>
            <a:cxnLst/>
            <a:rect l="l" t="t" r="r" b="b"/>
            <a:pathLst>
              <a:path w="8382000" h="680085">
                <a:moveTo>
                  <a:pt x="8268716" y="0"/>
                </a:moveTo>
                <a:lnTo>
                  <a:pt x="113283" y="0"/>
                </a:lnTo>
                <a:lnTo>
                  <a:pt x="69190" y="8895"/>
                </a:lnTo>
                <a:lnTo>
                  <a:pt x="33181" y="33162"/>
                </a:lnTo>
                <a:lnTo>
                  <a:pt x="8903" y="69169"/>
                </a:lnTo>
                <a:lnTo>
                  <a:pt x="0" y="113284"/>
                </a:lnTo>
                <a:lnTo>
                  <a:pt x="0" y="566420"/>
                </a:lnTo>
                <a:lnTo>
                  <a:pt x="8903" y="610534"/>
                </a:lnTo>
                <a:lnTo>
                  <a:pt x="33181" y="646541"/>
                </a:lnTo>
                <a:lnTo>
                  <a:pt x="69190" y="670808"/>
                </a:lnTo>
                <a:lnTo>
                  <a:pt x="113283" y="679703"/>
                </a:lnTo>
                <a:lnTo>
                  <a:pt x="8268716" y="679703"/>
                </a:lnTo>
                <a:lnTo>
                  <a:pt x="8312830" y="670808"/>
                </a:lnTo>
                <a:lnTo>
                  <a:pt x="8348837" y="646541"/>
                </a:lnTo>
                <a:lnTo>
                  <a:pt x="8373104" y="610534"/>
                </a:lnTo>
                <a:lnTo>
                  <a:pt x="8382000" y="566420"/>
                </a:lnTo>
                <a:lnTo>
                  <a:pt x="8382000" y="113284"/>
                </a:lnTo>
                <a:lnTo>
                  <a:pt x="8373104" y="69169"/>
                </a:lnTo>
                <a:lnTo>
                  <a:pt x="8348837" y="33162"/>
                </a:lnTo>
                <a:lnTo>
                  <a:pt x="8312830" y="8895"/>
                </a:lnTo>
                <a:lnTo>
                  <a:pt x="8268716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2357" y="408433"/>
            <a:ext cx="3630745" cy="303519"/>
          </a:xfrm>
          <a:custGeom>
            <a:avLst/>
            <a:gdLst/>
            <a:ahLst/>
            <a:cxnLst/>
            <a:rect l="l" t="t" r="r" b="b"/>
            <a:pathLst>
              <a:path w="8382000" h="680085">
                <a:moveTo>
                  <a:pt x="0" y="113284"/>
                </a:moveTo>
                <a:lnTo>
                  <a:pt x="8903" y="69169"/>
                </a:lnTo>
                <a:lnTo>
                  <a:pt x="33181" y="33162"/>
                </a:lnTo>
                <a:lnTo>
                  <a:pt x="69190" y="8895"/>
                </a:lnTo>
                <a:lnTo>
                  <a:pt x="113283" y="0"/>
                </a:lnTo>
                <a:lnTo>
                  <a:pt x="8268716" y="0"/>
                </a:lnTo>
                <a:lnTo>
                  <a:pt x="8312830" y="8895"/>
                </a:lnTo>
                <a:lnTo>
                  <a:pt x="8348837" y="33162"/>
                </a:lnTo>
                <a:lnTo>
                  <a:pt x="8373104" y="69169"/>
                </a:lnTo>
                <a:lnTo>
                  <a:pt x="8382000" y="113284"/>
                </a:lnTo>
                <a:lnTo>
                  <a:pt x="8382000" y="566420"/>
                </a:lnTo>
                <a:lnTo>
                  <a:pt x="8373104" y="610534"/>
                </a:lnTo>
                <a:lnTo>
                  <a:pt x="8348837" y="646541"/>
                </a:lnTo>
                <a:lnTo>
                  <a:pt x="8312830" y="670808"/>
                </a:lnTo>
                <a:lnTo>
                  <a:pt x="8268716" y="679703"/>
                </a:lnTo>
                <a:lnTo>
                  <a:pt x="113283" y="679703"/>
                </a:lnTo>
                <a:lnTo>
                  <a:pt x="69190" y="670808"/>
                </a:lnTo>
                <a:lnTo>
                  <a:pt x="33181" y="646541"/>
                </a:lnTo>
                <a:lnTo>
                  <a:pt x="8903" y="610534"/>
                </a:lnTo>
                <a:lnTo>
                  <a:pt x="0" y="566420"/>
                </a:lnTo>
                <a:lnTo>
                  <a:pt x="0" y="11328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357" y="782518"/>
            <a:ext cx="3630745" cy="295301"/>
          </a:xfrm>
          <a:custGeom>
            <a:avLst/>
            <a:gdLst/>
            <a:ahLst/>
            <a:cxnLst/>
            <a:rect l="l" t="t" r="r" b="b"/>
            <a:pathLst>
              <a:path w="8382000" h="661669">
                <a:moveTo>
                  <a:pt x="8271764" y="0"/>
                </a:moveTo>
                <a:lnTo>
                  <a:pt x="110236" y="0"/>
                </a:lnTo>
                <a:lnTo>
                  <a:pt x="67326" y="8669"/>
                </a:lnTo>
                <a:lnTo>
                  <a:pt x="32286" y="32305"/>
                </a:lnTo>
                <a:lnTo>
                  <a:pt x="8662" y="67347"/>
                </a:lnTo>
                <a:lnTo>
                  <a:pt x="0" y="110236"/>
                </a:lnTo>
                <a:lnTo>
                  <a:pt x="0" y="551179"/>
                </a:lnTo>
                <a:lnTo>
                  <a:pt x="8662" y="594068"/>
                </a:lnTo>
                <a:lnTo>
                  <a:pt x="32286" y="629110"/>
                </a:lnTo>
                <a:lnTo>
                  <a:pt x="67326" y="652746"/>
                </a:lnTo>
                <a:lnTo>
                  <a:pt x="110236" y="661415"/>
                </a:lnTo>
                <a:lnTo>
                  <a:pt x="8271764" y="661415"/>
                </a:lnTo>
                <a:lnTo>
                  <a:pt x="8314652" y="652746"/>
                </a:lnTo>
                <a:lnTo>
                  <a:pt x="8349694" y="629110"/>
                </a:lnTo>
                <a:lnTo>
                  <a:pt x="8373330" y="594068"/>
                </a:lnTo>
                <a:lnTo>
                  <a:pt x="8382000" y="551179"/>
                </a:lnTo>
                <a:lnTo>
                  <a:pt x="8382000" y="110236"/>
                </a:lnTo>
                <a:lnTo>
                  <a:pt x="8373330" y="67347"/>
                </a:lnTo>
                <a:lnTo>
                  <a:pt x="8349694" y="32305"/>
                </a:lnTo>
                <a:lnTo>
                  <a:pt x="8314652" y="8669"/>
                </a:lnTo>
                <a:lnTo>
                  <a:pt x="8271764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2357" y="782518"/>
            <a:ext cx="3630745" cy="295301"/>
          </a:xfrm>
          <a:custGeom>
            <a:avLst/>
            <a:gdLst/>
            <a:ahLst/>
            <a:cxnLst/>
            <a:rect l="l" t="t" r="r" b="b"/>
            <a:pathLst>
              <a:path w="8382000" h="661669">
                <a:moveTo>
                  <a:pt x="0" y="110236"/>
                </a:moveTo>
                <a:lnTo>
                  <a:pt x="8662" y="67347"/>
                </a:lnTo>
                <a:lnTo>
                  <a:pt x="32286" y="32305"/>
                </a:lnTo>
                <a:lnTo>
                  <a:pt x="67326" y="8669"/>
                </a:lnTo>
                <a:lnTo>
                  <a:pt x="110236" y="0"/>
                </a:lnTo>
                <a:lnTo>
                  <a:pt x="8271764" y="0"/>
                </a:lnTo>
                <a:lnTo>
                  <a:pt x="8314652" y="8669"/>
                </a:lnTo>
                <a:lnTo>
                  <a:pt x="8349694" y="32305"/>
                </a:lnTo>
                <a:lnTo>
                  <a:pt x="8373330" y="67347"/>
                </a:lnTo>
                <a:lnTo>
                  <a:pt x="8382000" y="110236"/>
                </a:lnTo>
                <a:lnTo>
                  <a:pt x="8382000" y="551179"/>
                </a:lnTo>
                <a:lnTo>
                  <a:pt x="8373330" y="594068"/>
                </a:lnTo>
                <a:lnTo>
                  <a:pt x="8349694" y="629110"/>
                </a:lnTo>
                <a:lnTo>
                  <a:pt x="8314652" y="652746"/>
                </a:lnTo>
                <a:lnTo>
                  <a:pt x="8271764" y="661415"/>
                </a:lnTo>
                <a:lnTo>
                  <a:pt x="110236" y="661415"/>
                </a:lnTo>
                <a:lnTo>
                  <a:pt x="67326" y="652746"/>
                </a:lnTo>
                <a:lnTo>
                  <a:pt x="32286" y="629110"/>
                </a:lnTo>
                <a:lnTo>
                  <a:pt x="8662" y="594068"/>
                </a:lnTo>
                <a:lnTo>
                  <a:pt x="0" y="551179"/>
                </a:lnTo>
                <a:lnTo>
                  <a:pt x="0" y="11023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2357" y="1156604"/>
            <a:ext cx="3630745" cy="271495"/>
          </a:xfrm>
          <a:custGeom>
            <a:avLst/>
            <a:gdLst/>
            <a:ahLst/>
            <a:cxnLst/>
            <a:rect l="l" t="t" r="r" b="b"/>
            <a:pathLst>
              <a:path w="8382000" h="608330">
                <a:moveTo>
                  <a:pt x="8280654" y="0"/>
                </a:moveTo>
                <a:lnTo>
                  <a:pt x="101346" y="0"/>
                </a:lnTo>
                <a:lnTo>
                  <a:pt x="61898" y="7959"/>
                </a:lnTo>
                <a:lnTo>
                  <a:pt x="29684" y="29670"/>
                </a:lnTo>
                <a:lnTo>
                  <a:pt x="7964" y="61882"/>
                </a:lnTo>
                <a:lnTo>
                  <a:pt x="0" y="101346"/>
                </a:lnTo>
                <a:lnTo>
                  <a:pt x="0" y="506729"/>
                </a:lnTo>
                <a:lnTo>
                  <a:pt x="7964" y="546193"/>
                </a:lnTo>
                <a:lnTo>
                  <a:pt x="29684" y="578405"/>
                </a:lnTo>
                <a:lnTo>
                  <a:pt x="61898" y="600116"/>
                </a:lnTo>
                <a:lnTo>
                  <a:pt x="101346" y="608076"/>
                </a:lnTo>
                <a:lnTo>
                  <a:pt x="8280654" y="608076"/>
                </a:lnTo>
                <a:lnTo>
                  <a:pt x="8320117" y="600116"/>
                </a:lnTo>
                <a:lnTo>
                  <a:pt x="8352329" y="578405"/>
                </a:lnTo>
                <a:lnTo>
                  <a:pt x="8374040" y="546193"/>
                </a:lnTo>
                <a:lnTo>
                  <a:pt x="8382000" y="506729"/>
                </a:lnTo>
                <a:lnTo>
                  <a:pt x="8382000" y="101346"/>
                </a:lnTo>
                <a:lnTo>
                  <a:pt x="8374040" y="61882"/>
                </a:lnTo>
                <a:lnTo>
                  <a:pt x="8352329" y="29670"/>
                </a:lnTo>
                <a:lnTo>
                  <a:pt x="8320117" y="7959"/>
                </a:lnTo>
                <a:lnTo>
                  <a:pt x="8280654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2357" y="1156604"/>
            <a:ext cx="3630745" cy="271495"/>
          </a:xfrm>
          <a:custGeom>
            <a:avLst/>
            <a:gdLst/>
            <a:ahLst/>
            <a:cxnLst/>
            <a:rect l="l" t="t" r="r" b="b"/>
            <a:pathLst>
              <a:path w="8382000" h="608330">
                <a:moveTo>
                  <a:pt x="0" y="101346"/>
                </a:moveTo>
                <a:lnTo>
                  <a:pt x="7964" y="61882"/>
                </a:lnTo>
                <a:lnTo>
                  <a:pt x="29684" y="29670"/>
                </a:lnTo>
                <a:lnTo>
                  <a:pt x="61898" y="7959"/>
                </a:lnTo>
                <a:lnTo>
                  <a:pt x="101346" y="0"/>
                </a:lnTo>
                <a:lnTo>
                  <a:pt x="8280654" y="0"/>
                </a:lnTo>
                <a:lnTo>
                  <a:pt x="8320117" y="7959"/>
                </a:lnTo>
                <a:lnTo>
                  <a:pt x="8352329" y="29670"/>
                </a:lnTo>
                <a:lnTo>
                  <a:pt x="8374040" y="61882"/>
                </a:lnTo>
                <a:lnTo>
                  <a:pt x="8382000" y="101346"/>
                </a:lnTo>
                <a:lnTo>
                  <a:pt x="8382000" y="506729"/>
                </a:lnTo>
                <a:lnTo>
                  <a:pt x="8374040" y="546193"/>
                </a:lnTo>
                <a:lnTo>
                  <a:pt x="8352329" y="578405"/>
                </a:lnTo>
                <a:lnTo>
                  <a:pt x="8320117" y="600116"/>
                </a:lnTo>
                <a:lnTo>
                  <a:pt x="8280654" y="608076"/>
                </a:lnTo>
                <a:lnTo>
                  <a:pt x="101346" y="608076"/>
                </a:lnTo>
                <a:lnTo>
                  <a:pt x="61898" y="600116"/>
                </a:lnTo>
                <a:lnTo>
                  <a:pt x="29684" y="578405"/>
                </a:lnTo>
                <a:lnTo>
                  <a:pt x="7964" y="546193"/>
                </a:lnTo>
                <a:lnTo>
                  <a:pt x="0" y="506729"/>
                </a:lnTo>
                <a:lnTo>
                  <a:pt x="0" y="10134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357" y="1496682"/>
            <a:ext cx="3630745" cy="265261"/>
          </a:xfrm>
          <a:custGeom>
            <a:avLst/>
            <a:gdLst/>
            <a:ahLst/>
            <a:cxnLst/>
            <a:rect l="l" t="t" r="r" b="b"/>
            <a:pathLst>
              <a:path w="8382000" h="594360">
                <a:moveTo>
                  <a:pt x="8282940" y="0"/>
                </a:moveTo>
                <a:lnTo>
                  <a:pt x="99060" y="0"/>
                </a:lnTo>
                <a:lnTo>
                  <a:pt x="60500" y="7780"/>
                </a:lnTo>
                <a:lnTo>
                  <a:pt x="29013" y="29003"/>
                </a:lnTo>
                <a:lnTo>
                  <a:pt x="7784" y="60489"/>
                </a:lnTo>
                <a:lnTo>
                  <a:pt x="0" y="99060"/>
                </a:lnTo>
                <a:lnTo>
                  <a:pt x="0" y="495300"/>
                </a:lnTo>
                <a:lnTo>
                  <a:pt x="7784" y="533870"/>
                </a:lnTo>
                <a:lnTo>
                  <a:pt x="29013" y="565356"/>
                </a:lnTo>
                <a:lnTo>
                  <a:pt x="60500" y="586579"/>
                </a:lnTo>
                <a:lnTo>
                  <a:pt x="99060" y="594360"/>
                </a:lnTo>
                <a:lnTo>
                  <a:pt x="8282940" y="594360"/>
                </a:lnTo>
                <a:lnTo>
                  <a:pt x="8321510" y="586579"/>
                </a:lnTo>
                <a:lnTo>
                  <a:pt x="8352996" y="565356"/>
                </a:lnTo>
                <a:lnTo>
                  <a:pt x="8374219" y="533870"/>
                </a:lnTo>
                <a:lnTo>
                  <a:pt x="8382000" y="495300"/>
                </a:lnTo>
                <a:lnTo>
                  <a:pt x="8382000" y="99060"/>
                </a:lnTo>
                <a:lnTo>
                  <a:pt x="8374219" y="60489"/>
                </a:lnTo>
                <a:lnTo>
                  <a:pt x="8352996" y="29003"/>
                </a:lnTo>
                <a:lnTo>
                  <a:pt x="8321510" y="7780"/>
                </a:lnTo>
                <a:lnTo>
                  <a:pt x="8282940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2357" y="1496682"/>
            <a:ext cx="3630745" cy="265261"/>
          </a:xfrm>
          <a:custGeom>
            <a:avLst/>
            <a:gdLst/>
            <a:ahLst/>
            <a:cxnLst/>
            <a:rect l="l" t="t" r="r" b="b"/>
            <a:pathLst>
              <a:path w="8382000" h="594360">
                <a:moveTo>
                  <a:pt x="0" y="99060"/>
                </a:moveTo>
                <a:lnTo>
                  <a:pt x="7784" y="60489"/>
                </a:lnTo>
                <a:lnTo>
                  <a:pt x="29013" y="29003"/>
                </a:lnTo>
                <a:lnTo>
                  <a:pt x="60500" y="7780"/>
                </a:lnTo>
                <a:lnTo>
                  <a:pt x="99060" y="0"/>
                </a:lnTo>
                <a:lnTo>
                  <a:pt x="8282940" y="0"/>
                </a:lnTo>
                <a:lnTo>
                  <a:pt x="8321510" y="7780"/>
                </a:lnTo>
                <a:lnTo>
                  <a:pt x="8352996" y="29003"/>
                </a:lnTo>
                <a:lnTo>
                  <a:pt x="8374219" y="60489"/>
                </a:lnTo>
                <a:lnTo>
                  <a:pt x="8382000" y="99060"/>
                </a:lnTo>
                <a:lnTo>
                  <a:pt x="8382000" y="495300"/>
                </a:lnTo>
                <a:lnTo>
                  <a:pt x="8374219" y="533870"/>
                </a:lnTo>
                <a:lnTo>
                  <a:pt x="8352996" y="565356"/>
                </a:lnTo>
                <a:lnTo>
                  <a:pt x="8321510" y="586579"/>
                </a:lnTo>
                <a:lnTo>
                  <a:pt x="8282940" y="594360"/>
                </a:lnTo>
                <a:lnTo>
                  <a:pt x="99060" y="594360"/>
                </a:lnTo>
                <a:lnTo>
                  <a:pt x="60500" y="586579"/>
                </a:lnTo>
                <a:lnTo>
                  <a:pt x="29013" y="565356"/>
                </a:lnTo>
                <a:lnTo>
                  <a:pt x="7784" y="533870"/>
                </a:lnTo>
                <a:lnTo>
                  <a:pt x="0" y="495300"/>
                </a:lnTo>
                <a:lnTo>
                  <a:pt x="0" y="9906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2357" y="1836760"/>
            <a:ext cx="3630745" cy="291333"/>
          </a:xfrm>
          <a:custGeom>
            <a:avLst/>
            <a:gdLst/>
            <a:ahLst/>
            <a:cxnLst/>
            <a:rect l="l" t="t" r="r" b="b"/>
            <a:pathLst>
              <a:path w="8382000" h="652779">
                <a:moveTo>
                  <a:pt x="8273288" y="0"/>
                </a:moveTo>
                <a:lnTo>
                  <a:pt x="108711" y="0"/>
                </a:lnTo>
                <a:lnTo>
                  <a:pt x="66399" y="8538"/>
                </a:lnTo>
                <a:lnTo>
                  <a:pt x="31843" y="31829"/>
                </a:lnTo>
                <a:lnTo>
                  <a:pt x="8544" y="66383"/>
                </a:lnTo>
                <a:lnTo>
                  <a:pt x="0" y="108712"/>
                </a:lnTo>
                <a:lnTo>
                  <a:pt x="0" y="543560"/>
                </a:lnTo>
                <a:lnTo>
                  <a:pt x="8544" y="585888"/>
                </a:lnTo>
                <a:lnTo>
                  <a:pt x="31843" y="620442"/>
                </a:lnTo>
                <a:lnTo>
                  <a:pt x="66399" y="643733"/>
                </a:lnTo>
                <a:lnTo>
                  <a:pt x="108711" y="652271"/>
                </a:lnTo>
                <a:lnTo>
                  <a:pt x="8273288" y="652271"/>
                </a:lnTo>
                <a:lnTo>
                  <a:pt x="8315616" y="643733"/>
                </a:lnTo>
                <a:lnTo>
                  <a:pt x="8350170" y="620442"/>
                </a:lnTo>
                <a:lnTo>
                  <a:pt x="8373461" y="585888"/>
                </a:lnTo>
                <a:lnTo>
                  <a:pt x="8382000" y="543560"/>
                </a:lnTo>
                <a:lnTo>
                  <a:pt x="8382000" y="108712"/>
                </a:lnTo>
                <a:lnTo>
                  <a:pt x="8373461" y="66383"/>
                </a:lnTo>
                <a:lnTo>
                  <a:pt x="8350170" y="31829"/>
                </a:lnTo>
                <a:lnTo>
                  <a:pt x="8315616" y="8538"/>
                </a:lnTo>
                <a:lnTo>
                  <a:pt x="8273288" y="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2357" y="1836760"/>
            <a:ext cx="3630745" cy="291333"/>
          </a:xfrm>
          <a:custGeom>
            <a:avLst/>
            <a:gdLst/>
            <a:ahLst/>
            <a:cxnLst/>
            <a:rect l="l" t="t" r="r" b="b"/>
            <a:pathLst>
              <a:path w="8382000" h="652779">
                <a:moveTo>
                  <a:pt x="0" y="108712"/>
                </a:moveTo>
                <a:lnTo>
                  <a:pt x="8544" y="66383"/>
                </a:lnTo>
                <a:lnTo>
                  <a:pt x="31843" y="31829"/>
                </a:lnTo>
                <a:lnTo>
                  <a:pt x="66399" y="8538"/>
                </a:lnTo>
                <a:lnTo>
                  <a:pt x="108711" y="0"/>
                </a:lnTo>
                <a:lnTo>
                  <a:pt x="8273288" y="0"/>
                </a:lnTo>
                <a:lnTo>
                  <a:pt x="8315616" y="8538"/>
                </a:lnTo>
                <a:lnTo>
                  <a:pt x="8350170" y="31829"/>
                </a:lnTo>
                <a:lnTo>
                  <a:pt x="8373461" y="66383"/>
                </a:lnTo>
                <a:lnTo>
                  <a:pt x="8382000" y="108712"/>
                </a:lnTo>
                <a:lnTo>
                  <a:pt x="8382000" y="543560"/>
                </a:lnTo>
                <a:lnTo>
                  <a:pt x="8373461" y="585888"/>
                </a:lnTo>
                <a:lnTo>
                  <a:pt x="8350170" y="620442"/>
                </a:lnTo>
                <a:lnTo>
                  <a:pt x="8315616" y="643733"/>
                </a:lnTo>
                <a:lnTo>
                  <a:pt x="8273288" y="652271"/>
                </a:lnTo>
                <a:lnTo>
                  <a:pt x="108711" y="652271"/>
                </a:lnTo>
                <a:lnTo>
                  <a:pt x="66399" y="643733"/>
                </a:lnTo>
                <a:lnTo>
                  <a:pt x="31843" y="620442"/>
                </a:lnTo>
                <a:lnTo>
                  <a:pt x="8544" y="585888"/>
                </a:lnTo>
                <a:lnTo>
                  <a:pt x="0" y="543560"/>
                </a:lnTo>
                <a:lnTo>
                  <a:pt x="0" y="10871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2357" y="2219688"/>
            <a:ext cx="3630745" cy="287082"/>
          </a:xfrm>
          <a:custGeom>
            <a:avLst/>
            <a:gdLst/>
            <a:ahLst/>
            <a:cxnLst/>
            <a:rect l="l" t="t" r="r" b="b"/>
            <a:pathLst>
              <a:path w="8382000" h="643254">
                <a:moveTo>
                  <a:pt x="8274812" y="0"/>
                </a:moveTo>
                <a:lnTo>
                  <a:pt x="107188" y="0"/>
                </a:lnTo>
                <a:lnTo>
                  <a:pt x="65467" y="8425"/>
                </a:lnTo>
                <a:lnTo>
                  <a:pt x="31395" y="31400"/>
                </a:lnTo>
                <a:lnTo>
                  <a:pt x="8423" y="65472"/>
                </a:lnTo>
                <a:lnTo>
                  <a:pt x="0" y="107187"/>
                </a:lnTo>
                <a:lnTo>
                  <a:pt x="0" y="535939"/>
                </a:lnTo>
                <a:lnTo>
                  <a:pt x="8423" y="577655"/>
                </a:lnTo>
                <a:lnTo>
                  <a:pt x="31395" y="611727"/>
                </a:lnTo>
                <a:lnTo>
                  <a:pt x="65467" y="634702"/>
                </a:lnTo>
                <a:lnTo>
                  <a:pt x="107188" y="643128"/>
                </a:lnTo>
                <a:lnTo>
                  <a:pt x="8274812" y="643128"/>
                </a:lnTo>
                <a:lnTo>
                  <a:pt x="8316527" y="634702"/>
                </a:lnTo>
                <a:lnTo>
                  <a:pt x="8350599" y="611727"/>
                </a:lnTo>
                <a:lnTo>
                  <a:pt x="8373574" y="577655"/>
                </a:lnTo>
                <a:lnTo>
                  <a:pt x="8382000" y="535939"/>
                </a:lnTo>
                <a:lnTo>
                  <a:pt x="8382000" y="107187"/>
                </a:lnTo>
                <a:lnTo>
                  <a:pt x="8373574" y="65472"/>
                </a:lnTo>
                <a:lnTo>
                  <a:pt x="8350599" y="31400"/>
                </a:lnTo>
                <a:lnTo>
                  <a:pt x="8316527" y="8425"/>
                </a:lnTo>
                <a:lnTo>
                  <a:pt x="8274812" y="0"/>
                </a:lnTo>
                <a:close/>
              </a:path>
            </a:pathLst>
          </a:custGeom>
          <a:solidFill>
            <a:srgbClr val="B7DE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2357" y="2219688"/>
            <a:ext cx="3630745" cy="287082"/>
          </a:xfrm>
          <a:custGeom>
            <a:avLst/>
            <a:gdLst/>
            <a:ahLst/>
            <a:cxnLst/>
            <a:rect l="l" t="t" r="r" b="b"/>
            <a:pathLst>
              <a:path w="8382000" h="643254">
                <a:moveTo>
                  <a:pt x="0" y="107187"/>
                </a:moveTo>
                <a:lnTo>
                  <a:pt x="8423" y="65472"/>
                </a:lnTo>
                <a:lnTo>
                  <a:pt x="31395" y="31400"/>
                </a:lnTo>
                <a:lnTo>
                  <a:pt x="65467" y="8425"/>
                </a:lnTo>
                <a:lnTo>
                  <a:pt x="107188" y="0"/>
                </a:lnTo>
                <a:lnTo>
                  <a:pt x="8274812" y="0"/>
                </a:lnTo>
                <a:lnTo>
                  <a:pt x="8316527" y="8425"/>
                </a:lnTo>
                <a:lnTo>
                  <a:pt x="8350599" y="31400"/>
                </a:lnTo>
                <a:lnTo>
                  <a:pt x="8373574" y="65472"/>
                </a:lnTo>
                <a:lnTo>
                  <a:pt x="8382000" y="107187"/>
                </a:lnTo>
                <a:lnTo>
                  <a:pt x="8382000" y="535939"/>
                </a:lnTo>
                <a:lnTo>
                  <a:pt x="8373574" y="577655"/>
                </a:lnTo>
                <a:lnTo>
                  <a:pt x="8350599" y="611727"/>
                </a:lnTo>
                <a:lnTo>
                  <a:pt x="8316527" y="634702"/>
                </a:lnTo>
                <a:lnTo>
                  <a:pt x="8274812" y="643128"/>
                </a:lnTo>
                <a:lnTo>
                  <a:pt x="107188" y="643128"/>
                </a:lnTo>
                <a:lnTo>
                  <a:pt x="65467" y="634702"/>
                </a:lnTo>
                <a:lnTo>
                  <a:pt x="31395" y="611727"/>
                </a:lnTo>
                <a:lnTo>
                  <a:pt x="8423" y="577655"/>
                </a:lnTo>
                <a:lnTo>
                  <a:pt x="0" y="535939"/>
                </a:lnTo>
                <a:lnTo>
                  <a:pt x="0" y="10718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2357" y="2543085"/>
            <a:ext cx="3630745" cy="297568"/>
          </a:xfrm>
          <a:custGeom>
            <a:avLst/>
            <a:gdLst/>
            <a:ahLst/>
            <a:cxnLst/>
            <a:rect l="l" t="t" r="r" b="b"/>
            <a:pathLst>
              <a:path w="8382000" h="582295">
                <a:moveTo>
                  <a:pt x="8284972" y="0"/>
                </a:moveTo>
                <a:lnTo>
                  <a:pt x="97028" y="0"/>
                </a:lnTo>
                <a:lnTo>
                  <a:pt x="59262" y="7625"/>
                </a:lnTo>
                <a:lnTo>
                  <a:pt x="28421" y="28421"/>
                </a:lnTo>
                <a:lnTo>
                  <a:pt x="7625" y="59262"/>
                </a:lnTo>
                <a:lnTo>
                  <a:pt x="0" y="97028"/>
                </a:lnTo>
                <a:lnTo>
                  <a:pt x="0" y="485140"/>
                </a:lnTo>
                <a:lnTo>
                  <a:pt x="7625" y="522905"/>
                </a:lnTo>
                <a:lnTo>
                  <a:pt x="28421" y="553746"/>
                </a:lnTo>
                <a:lnTo>
                  <a:pt x="59262" y="574542"/>
                </a:lnTo>
                <a:lnTo>
                  <a:pt x="97028" y="582168"/>
                </a:lnTo>
                <a:lnTo>
                  <a:pt x="8284972" y="582168"/>
                </a:lnTo>
                <a:lnTo>
                  <a:pt x="8322742" y="574542"/>
                </a:lnTo>
                <a:lnTo>
                  <a:pt x="8353583" y="553746"/>
                </a:lnTo>
                <a:lnTo>
                  <a:pt x="8374376" y="522905"/>
                </a:lnTo>
                <a:lnTo>
                  <a:pt x="8382000" y="485140"/>
                </a:lnTo>
                <a:lnTo>
                  <a:pt x="8382000" y="97028"/>
                </a:lnTo>
                <a:lnTo>
                  <a:pt x="8374376" y="59262"/>
                </a:lnTo>
                <a:lnTo>
                  <a:pt x="8353583" y="28421"/>
                </a:lnTo>
                <a:lnTo>
                  <a:pt x="8322742" y="7625"/>
                </a:lnTo>
                <a:lnTo>
                  <a:pt x="8284972" y="0"/>
                </a:lnTo>
                <a:close/>
              </a:path>
            </a:pathLst>
          </a:custGeom>
          <a:solidFill>
            <a:srgbClr val="C3D5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2356" y="2526677"/>
            <a:ext cx="3630745" cy="297568"/>
          </a:xfrm>
          <a:custGeom>
            <a:avLst/>
            <a:gdLst/>
            <a:ahLst/>
            <a:cxnLst/>
            <a:rect l="l" t="t" r="r" b="b"/>
            <a:pathLst>
              <a:path w="8382000" h="582295">
                <a:moveTo>
                  <a:pt x="0" y="97028"/>
                </a:moveTo>
                <a:lnTo>
                  <a:pt x="7625" y="59262"/>
                </a:lnTo>
                <a:lnTo>
                  <a:pt x="28421" y="28421"/>
                </a:lnTo>
                <a:lnTo>
                  <a:pt x="59262" y="7625"/>
                </a:lnTo>
                <a:lnTo>
                  <a:pt x="97028" y="0"/>
                </a:lnTo>
                <a:lnTo>
                  <a:pt x="8284972" y="0"/>
                </a:lnTo>
                <a:lnTo>
                  <a:pt x="8322742" y="7625"/>
                </a:lnTo>
                <a:lnTo>
                  <a:pt x="8353583" y="28421"/>
                </a:lnTo>
                <a:lnTo>
                  <a:pt x="8374376" y="59262"/>
                </a:lnTo>
                <a:lnTo>
                  <a:pt x="8382000" y="97028"/>
                </a:lnTo>
                <a:lnTo>
                  <a:pt x="8382000" y="485140"/>
                </a:lnTo>
                <a:lnTo>
                  <a:pt x="8374376" y="522905"/>
                </a:lnTo>
                <a:lnTo>
                  <a:pt x="8353583" y="553746"/>
                </a:lnTo>
                <a:lnTo>
                  <a:pt x="8322742" y="574542"/>
                </a:lnTo>
                <a:lnTo>
                  <a:pt x="8284972" y="582168"/>
                </a:lnTo>
                <a:lnTo>
                  <a:pt x="97028" y="582168"/>
                </a:lnTo>
                <a:lnTo>
                  <a:pt x="59262" y="574542"/>
                </a:lnTo>
                <a:lnTo>
                  <a:pt x="28421" y="553746"/>
                </a:lnTo>
                <a:lnTo>
                  <a:pt x="7625" y="522905"/>
                </a:lnTo>
                <a:lnTo>
                  <a:pt x="0" y="485140"/>
                </a:lnTo>
                <a:lnTo>
                  <a:pt x="0" y="9702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68510" y="463550"/>
            <a:ext cx="3594592" cy="2331110"/>
          </a:xfrm>
          <a:prstGeom prst="rect">
            <a:avLst/>
          </a:prstGeom>
        </p:spPr>
        <p:txBody>
          <a:bodyPr vert="horz" wrap="square" lIns="0" tIns="22565" rIns="0" bIns="0" rtlCol="0">
            <a:spAutoFit/>
          </a:bodyPr>
          <a:lstStyle/>
          <a:p>
            <a:pPr marL="7522" marR="74937">
              <a:lnSpc>
                <a:spcPts val="820"/>
              </a:lnSpc>
              <a:spcBef>
                <a:spcPts val="178"/>
              </a:spcBef>
            </a:pPr>
            <a:r>
              <a:rPr spc="-2" dirty="0">
                <a:latin typeface="Arial"/>
                <a:cs typeface="Arial"/>
              </a:rPr>
              <a:t>HTML5 </a:t>
            </a:r>
            <a:r>
              <a:rPr spc="-7" dirty="0">
                <a:latin typeface="Arial"/>
                <a:cs typeface="Arial"/>
              </a:rPr>
              <a:t>web </a:t>
            </a:r>
            <a:r>
              <a:rPr dirty="0">
                <a:latin typeface="Arial"/>
                <a:cs typeface="Arial"/>
              </a:rPr>
              <a:t>form </a:t>
            </a:r>
            <a:r>
              <a:rPr spc="-2" dirty="0">
                <a:latin typeface="Arial"/>
                <a:cs typeface="Arial"/>
              </a:rPr>
              <a:t>là </a:t>
            </a:r>
            <a:r>
              <a:rPr spc="-4" dirty="0">
                <a:latin typeface="Arial"/>
                <a:cs typeface="Arial"/>
              </a:rPr>
              <a:t>những </a:t>
            </a:r>
            <a:r>
              <a:rPr spc="-2" dirty="0">
                <a:latin typeface="Arial"/>
                <a:cs typeface="Arial"/>
              </a:rPr>
              <a:t>phần </a:t>
            </a:r>
            <a:r>
              <a:rPr dirty="0">
                <a:latin typeface="Arial"/>
                <a:cs typeface="Arial"/>
              </a:rPr>
              <a:t>trên </a:t>
            </a:r>
            <a:r>
              <a:rPr spc="-2" dirty="0">
                <a:latin typeface="Arial"/>
                <a:cs typeface="Arial"/>
              </a:rPr>
              <a:t>trang </a:t>
            </a:r>
            <a:r>
              <a:rPr spc="-9" dirty="0">
                <a:latin typeface="Arial"/>
                <a:cs typeface="Arial"/>
              </a:rPr>
              <a:t>web </a:t>
            </a:r>
            <a:r>
              <a:rPr dirty="0">
                <a:latin typeface="Arial"/>
                <a:cs typeface="Arial"/>
              </a:rPr>
              <a:t>có </a:t>
            </a:r>
            <a:r>
              <a:rPr spc="-2" dirty="0">
                <a:latin typeface="Arial"/>
                <a:cs typeface="Arial"/>
              </a:rPr>
              <a:t>chứa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2" dirty="0">
                <a:latin typeface="Arial"/>
                <a:cs typeface="Arial"/>
              </a:rPr>
              <a:t>thành phần đặc  biệt gọi là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4" dirty="0">
                <a:latin typeface="Arial"/>
                <a:cs typeface="Arial"/>
              </a:rPr>
              <a:t>điều</a:t>
            </a:r>
            <a:r>
              <a:rPr spc="11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khiển.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1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7243" marR="2229">
              <a:lnSpc>
                <a:spcPts val="820"/>
              </a:lnSpc>
              <a:spcBef>
                <a:spcPts val="2"/>
              </a:spcBef>
            </a:pPr>
            <a:r>
              <a:rPr spc="-2" dirty="0">
                <a:latin typeface="Arial"/>
                <a:cs typeface="Arial"/>
              </a:rPr>
              <a:t>Các điều khiển, chẳng hạn nhưcheck boxes, radio buttons, và text </a:t>
            </a:r>
            <a:r>
              <a:rPr spc="-4" dirty="0">
                <a:latin typeface="Arial"/>
                <a:cs typeface="Arial"/>
              </a:rPr>
              <a:t>boxes </a:t>
            </a:r>
            <a:r>
              <a:rPr spc="-2" dirty="0">
                <a:latin typeface="Arial"/>
                <a:cs typeface="Arial"/>
              </a:rPr>
              <a:t>cung  </a:t>
            </a:r>
            <a:r>
              <a:rPr dirty="0">
                <a:latin typeface="Arial"/>
                <a:cs typeface="Arial"/>
              </a:rPr>
              <a:t>cấp </a:t>
            </a:r>
            <a:r>
              <a:rPr spc="-2" dirty="0">
                <a:latin typeface="Arial"/>
                <a:cs typeface="Arial"/>
              </a:rPr>
              <a:t>một giao diện </a:t>
            </a:r>
            <a:r>
              <a:rPr dirty="0">
                <a:latin typeface="Arial"/>
                <a:cs typeface="Arial"/>
              </a:rPr>
              <a:t>trực </a:t>
            </a:r>
            <a:r>
              <a:rPr spc="-2" dirty="0">
                <a:latin typeface="Arial"/>
                <a:cs typeface="Arial"/>
              </a:rPr>
              <a:t>quan để </a:t>
            </a:r>
            <a:r>
              <a:rPr spc="-4" dirty="0">
                <a:latin typeface="Arial"/>
                <a:cs typeface="Arial"/>
              </a:rPr>
              <a:t>người </a:t>
            </a:r>
            <a:r>
              <a:rPr spc="-2" dirty="0">
                <a:latin typeface="Arial"/>
                <a:cs typeface="Arial"/>
              </a:rPr>
              <a:t>dùng tương </a:t>
            </a:r>
            <a:r>
              <a:rPr dirty="0">
                <a:latin typeface="Arial"/>
                <a:cs typeface="Arial"/>
              </a:rPr>
              <a:t>tác với</a:t>
            </a:r>
            <a:r>
              <a:rPr spc="33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chúng.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0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6129">
              <a:lnSpc>
                <a:spcPts val="884"/>
              </a:lnSpc>
            </a:pPr>
            <a:r>
              <a:rPr spc="-2" dirty="0">
                <a:latin typeface="Arial"/>
                <a:cs typeface="Arial"/>
              </a:rPr>
              <a:t>Một </a:t>
            </a:r>
            <a:r>
              <a:rPr spc="-4" dirty="0">
                <a:latin typeface="Arial"/>
                <a:cs typeface="Arial"/>
              </a:rPr>
              <a:t>người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2" dirty="0">
                <a:latin typeface="Arial"/>
                <a:cs typeface="Arial"/>
              </a:rPr>
              <a:t>dụng cung cấp dữ </a:t>
            </a:r>
            <a:r>
              <a:rPr spc="-4" dirty="0">
                <a:latin typeface="Arial"/>
                <a:cs typeface="Arial"/>
              </a:rPr>
              <a:t>liệu </a:t>
            </a:r>
            <a:r>
              <a:rPr spc="-2" dirty="0">
                <a:latin typeface="Arial"/>
                <a:cs typeface="Arial"/>
              </a:rPr>
              <a:t>thông </a:t>
            </a:r>
            <a:r>
              <a:rPr spc="-4" dirty="0">
                <a:latin typeface="Arial"/>
                <a:cs typeface="Arial"/>
              </a:rPr>
              <a:t>qua </a:t>
            </a:r>
            <a:r>
              <a:rPr spc="-2" dirty="0">
                <a:latin typeface="Arial"/>
                <a:cs typeface="Arial"/>
              </a:rPr>
              <a:t>các </a:t>
            </a:r>
            <a:r>
              <a:rPr spc="-4" dirty="0">
                <a:latin typeface="Arial"/>
                <a:cs typeface="Arial"/>
              </a:rPr>
              <a:t>điều </a:t>
            </a:r>
            <a:r>
              <a:rPr spc="-2" dirty="0">
                <a:latin typeface="Arial"/>
                <a:cs typeface="Arial"/>
              </a:rPr>
              <a:t>khiển </a:t>
            </a:r>
            <a:r>
              <a:rPr spc="-4" dirty="0">
                <a:latin typeface="Arial"/>
                <a:cs typeface="Arial"/>
              </a:rPr>
              <a:t>được gửi</a:t>
            </a:r>
            <a:r>
              <a:rPr spc="88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đến</a:t>
            </a:r>
            <a:endParaRPr dirty="0">
              <a:latin typeface="Arial"/>
              <a:cs typeface="Arial"/>
            </a:endParaRPr>
          </a:p>
          <a:p>
            <a:pPr marL="6129">
              <a:lnSpc>
                <a:spcPts val="884"/>
              </a:lnSpc>
            </a:pPr>
            <a:r>
              <a:rPr spc="-2" dirty="0">
                <a:latin typeface="Arial"/>
                <a:cs typeface="Arial"/>
              </a:rPr>
              <a:t>máy </a:t>
            </a:r>
            <a:r>
              <a:rPr dirty="0">
                <a:latin typeface="Arial"/>
                <a:cs typeface="Arial"/>
              </a:rPr>
              <a:t>chủ </a:t>
            </a:r>
            <a:r>
              <a:rPr spc="-2" dirty="0">
                <a:latin typeface="Arial"/>
                <a:cs typeface="Arial"/>
              </a:rPr>
              <a:t>để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2" dirty="0">
                <a:latin typeface="Arial"/>
                <a:cs typeface="Arial"/>
              </a:rPr>
              <a:t>lý</a:t>
            </a:r>
            <a:r>
              <a:rPr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tiếp.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3"/>
              </a:spcBef>
            </a:pPr>
            <a:endParaRPr dirty="0">
              <a:latin typeface="Times New Roman"/>
              <a:cs typeface="Times New Roman"/>
            </a:endParaRPr>
          </a:p>
          <a:p>
            <a:pPr marL="5571" marR="44015">
              <a:lnSpc>
                <a:spcPts val="820"/>
              </a:lnSpc>
              <a:spcBef>
                <a:spcPts val="2"/>
              </a:spcBef>
            </a:pPr>
            <a:r>
              <a:rPr spc="-7" dirty="0">
                <a:latin typeface="Arial"/>
                <a:cs typeface="Arial"/>
              </a:rPr>
              <a:t>Trong </a:t>
            </a:r>
            <a:r>
              <a:rPr spc="-2" dirty="0">
                <a:latin typeface="Arial"/>
                <a:cs typeface="Arial"/>
              </a:rPr>
              <a:t>HTML5, </a:t>
            </a:r>
            <a:r>
              <a:rPr dirty="0">
                <a:latin typeface="Arial"/>
                <a:cs typeface="Arial"/>
              </a:rPr>
              <a:t>tạo </a:t>
            </a:r>
            <a:r>
              <a:rPr spc="-2" dirty="0">
                <a:latin typeface="Arial"/>
                <a:cs typeface="Arial"/>
              </a:rPr>
              <a:t>ra các </a:t>
            </a:r>
            <a:r>
              <a:rPr dirty="0">
                <a:latin typeface="Arial"/>
                <a:cs typeface="Arial"/>
              </a:rPr>
              <a:t>form </a:t>
            </a:r>
            <a:r>
              <a:rPr spc="-2" dirty="0">
                <a:latin typeface="Arial"/>
                <a:cs typeface="Arial"/>
              </a:rPr>
              <a:t>được thực hiện dễ dàng hơn </a:t>
            </a:r>
            <a:r>
              <a:rPr dirty="0">
                <a:latin typeface="Arial"/>
                <a:cs typeface="Arial"/>
              </a:rPr>
              <a:t>cho các </a:t>
            </a:r>
            <a:r>
              <a:rPr spc="-2" dirty="0">
                <a:latin typeface="Arial"/>
                <a:cs typeface="Arial"/>
              </a:rPr>
              <a:t>nhà </a:t>
            </a:r>
            <a:r>
              <a:rPr spc="-4" dirty="0">
                <a:latin typeface="Arial"/>
                <a:cs typeface="Arial"/>
              </a:rPr>
              <a:t>phát  </a:t>
            </a:r>
            <a:r>
              <a:rPr dirty="0">
                <a:latin typeface="Arial"/>
                <a:cs typeface="Arial"/>
              </a:rPr>
              <a:t>triển </a:t>
            </a:r>
            <a:r>
              <a:rPr spc="-7" dirty="0">
                <a:latin typeface="Arial"/>
                <a:cs typeface="Arial"/>
              </a:rPr>
              <a:t>Web </a:t>
            </a:r>
            <a:r>
              <a:rPr spc="-2" dirty="0">
                <a:latin typeface="Arial"/>
                <a:cs typeface="Arial"/>
              </a:rPr>
              <a:t>bằng </a:t>
            </a:r>
            <a:r>
              <a:rPr dirty="0">
                <a:latin typeface="Arial"/>
                <a:cs typeface="Arial"/>
              </a:rPr>
              <a:t>cách chuẩn </a:t>
            </a:r>
            <a:r>
              <a:rPr spc="-2" dirty="0">
                <a:latin typeface="Arial"/>
                <a:cs typeface="Arial"/>
              </a:rPr>
              <a:t>hóa </a:t>
            </a:r>
            <a:r>
              <a:rPr dirty="0">
                <a:latin typeface="Arial"/>
                <a:cs typeface="Arial"/>
              </a:rPr>
              <a:t>chúng với </a:t>
            </a:r>
            <a:r>
              <a:rPr spc="-2" dirty="0">
                <a:latin typeface="Arial"/>
                <a:cs typeface="Arial"/>
              </a:rPr>
              <a:t>điều khiển biểu mẫu phong</a:t>
            </a:r>
            <a:r>
              <a:rPr spc="37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phú.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6964" marR="91372">
              <a:lnSpc>
                <a:spcPts val="820"/>
              </a:lnSpc>
            </a:pPr>
            <a:r>
              <a:rPr spc="-2" dirty="0">
                <a:latin typeface="Arial"/>
                <a:cs typeface="Arial"/>
              </a:rPr>
              <a:t>Nó cũng cung </a:t>
            </a:r>
            <a:r>
              <a:rPr dirty="0">
                <a:latin typeface="Arial"/>
                <a:cs typeface="Arial"/>
              </a:rPr>
              <a:t>cấp </a:t>
            </a:r>
            <a:r>
              <a:rPr spc="-2" dirty="0">
                <a:latin typeface="Arial"/>
                <a:cs typeface="Arial"/>
              </a:rPr>
              <a:t>kiểm chứng phía client mà nó được </a:t>
            </a:r>
            <a:r>
              <a:rPr spc="-4" dirty="0">
                <a:latin typeface="Arial"/>
                <a:cs typeface="Arial"/>
              </a:rPr>
              <a:t>xử </a:t>
            </a:r>
            <a:r>
              <a:rPr spc="-2" dirty="0">
                <a:latin typeface="Arial"/>
                <a:cs typeface="Arial"/>
              </a:rPr>
              <a:t>lý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2" dirty="0">
                <a:latin typeface="Arial"/>
                <a:cs typeface="Arial"/>
              </a:rPr>
              <a:t>bản thân </a:t>
            </a:r>
            <a:r>
              <a:rPr dirty="0">
                <a:latin typeface="Arial"/>
                <a:cs typeface="Arial"/>
              </a:rPr>
              <a:t>các  </a:t>
            </a:r>
            <a:r>
              <a:rPr spc="-2" dirty="0">
                <a:latin typeface="Arial"/>
                <a:cs typeface="Arial"/>
              </a:rPr>
              <a:t>trình</a:t>
            </a:r>
            <a:r>
              <a:rPr spc="-7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duyệt.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0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6686" marR="26186">
              <a:lnSpc>
                <a:spcPts val="820"/>
              </a:lnSpc>
            </a:pPr>
            <a:r>
              <a:rPr spc="-2" dirty="0">
                <a:latin typeface="Arial"/>
                <a:cs typeface="Arial"/>
              </a:rPr>
              <a:t>Điều này làm giảm thời gian </a:t>
            </a:r>
            <a:r>
              <a:rPr dirty="0">
                <a:latin typeface="Arial"/>
                <a:cs typeface="Arial"/>
              </a:rPr>
              <a:t>tải </a:t>
            </a:r>
            <a:r>
              <a:rPr spc="-2" dirty="0">
                <a:latin typeface="Arial"/>
                <a:cs typeface="Arial"/>
              </a:rPr>
              <a:t>của trang </a:t>
            </a:r>
            <a:r>
              <a:rPr dirty="0">
                <a:latin typeface="Arial"/>
                <a:cs typeface="Arial"/>
              </a:rPr>
              <a:t>và </a:t>
            </a:r>
            <a:r>
              <a:rPr spc="-2" dirty="0">
                <a:latin typeface="Arial"/>
                <a:cs typeface="Arial"/>
              </a:rPr>
              <a:t>cũng loại bỏ </a:t>
            </a:r>
            <a:r>
              <a:rPr dirty="0">
                <a:latin typeface="Arial"/>
                <a:cs typeface="Arial"/>
              </a:rPr>
              <a:t>sự cần </a:t>
            </a:r>
            <a:r>
              <a:rPr spc="-2" dirty="0">
                <a:latin typeface="Arial"/>
                <a:cs typeface="Arial"/>
              </a:rPr>
              <a:t>thiết </a:t>
            </a:r>
            <a:r>
              <a:rPr dirty="0">
                <a:latin typeface="Arial"/>
                <a:cs typeface="Arial"/>
              </a:rPr>
              <a:t>của các  </a:t>
            </a:r>
            <a:r>
              <a:rPr spc="-2" dirty="0">
                <a:latin typeface="Arial"/>
                <a:cs typeface="Arial"/>
              </a:rPr>
              <a:t>mã JavaScript lặp đi lặp lại được đưa </a:t>
            </a:r>
            <a:r>
              <a:rPr dirty="0">
                <a:latin typeface="Arial"/>
                <a:cs typeface="Arial"/>
              </a:rPr>
              <a:t>vào</a:t>
            </a:r>
            <a:r>
              <a:rPr spc="24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trang.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2"/>
              </a:spcBef>
            </a:pPr>
            <a:endParaRPr sz="700" dirty="0">
              <a:latin typeface="Times New Roman"/>
              <a:cs typeface="Times New Roman"/>
            </a:endParaRPr>
          </a:p>
          <a:p>
            <a:pPr marL="5571" marR="5571">
              <a:lnSpc>
                <a:spcPts val="820"/>
              </a:lnSpc>
            </a:pPr>
            <a:r>
              <a:rPr spc="-2" dirty="0">
                <a:latin typeface="Arial"/>
                <a:cs typeface="Arial"/>
              </a:rPr>
              <a:t>Ngay </a:t>
            </a:r>
            <a:r>
              <a:rPr dirty="0">
                <a:latin typeface="Arial"/>
                <a:cs typeface="Arial"/>
              </a:rPr>
              <a:t>cả sự </a:t>
            </a:r>
            <a:r>
              <a:rPr spc="-2" dirty="0">
                <a:latin typeface="Arial"/>
                <a:cs typeface="Arial"/>
              </a:rPr>
              <a:t>hiển </a:t>
            </a:r>
            <a:r>
              <a:rPr dirty="0">
                <a:latin typeface="Arial"/>
                <a:cs typeface="Arial"/>
              </a:rPr>
              <a:t>thị </a:t>
            </a:r>
            <a:r>
              <a:rPr spc="-2" dirty="0">
                <a:latin typeface="Arial"/>
                <a:cs typeface="Arial"/>
              </a:rPr>
              <a:t>hình ảnh được </a:t>
            </a:r>
            <a:r>
              <a:rPr dirty="0">
                <a:latin typeface="Arial"/>
                <a:cs typeface="Arial"/>
              </a:rPr>
              <a:t>cải </a:t>
            </a:r>
            <a:r>
              <a:rPr spc="-2" dirty="0">
                <a:latin typeface="Arial"/>
                <a:cs typeface="Arial"/>
              </a:rPr>
              <a:t>thiện </a:t>
            </a:r>
            <a:r>
              <a:rPr dirty="0">
                <a:latin typeface="Arial"/>
                <a:cs typeface="Arial"/>
              </a:rPr>
              <a:t>trên các </a:t>
            </a:r>
            <a:r>
              <a:rPr spc="-2" dirty="0">
                <a:latin typeface="Arial"/>
                <a:cs typeface="Arial"/>
              </a:rPr>
              <a:t>thiết bị khác </a:t>
            </a:r>
            <a:r>
              <a:rPr spc="-4" dirty="0">
                <a:latin typeface="Arial"/>
                <a:cs typeface="Arial"/>
              </a:rPr>
              <a:t>nhau, </a:t>
            </a:r>
            <a:r>
              <a:rPr spc="-2" dirty="0">
                <a:latin typeface="Arial"/>
                <a:cs typeface="Arial"/>
              </a:rPr>
              <a:t>chẳng  hạn như iPhone, ipad, màn hình </a:t>
            </a:r>
            <a:r>
              <a:rPr dirty="0">
                <a:latin typeface="Arial"/>
                <a:cs typeface="Arial"/>
              </a:rPr>
              <a:t>cảm </a:t>
            </a:r>
            <a:r>
              <a:rPr spc="-2" dirty="0">
                <a:latin typeface="Arial"/>
                <a:cs typeface="Arial"/>
              </a:rPr>
              <a:t>ứng, </a:t>
            </a:r>
            <a:r>
              <a:rPr dirty="0">
                <a:latin typeface="Arial"/>
                <a:cs typeface="Arial"/>
              </a:rPr>
              <a:t>và </a:t>
            </a:r>
            <a:r>
              <a:rPr spc="-2" dirty="0">
                <a:latin typeface="Arial"/>
                <a:cs typeface="Arial"/>
              </a:rPr>
              <a:t>các trình</a:t>
            </a:r>
            <a:r>
              <a:rPr spc="33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duyệt.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6" y="68309"/>
            <a:ext cx="140608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Placeholder</a:t>
            </a:r>
            <a:r>
              <a:rPr spc="-26" dirty="0"/>
              <a:t> </a:t>
            </a:r>
            <a:r>
              <a:rPr spc="-7" dirty="0"/>
              <a:t>2-2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416425"/>
            <a:ext cx="447516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2" dirty="0">
                <a:latin typeface="Calibri"/>
                <a:cs typeface="Calibri"/>
              </a:rPr>
              <a:t>Kết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quả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8176" y="646148"/>
            <a:ext cx="2079427" cy="18819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6" y="68309"/>
            <a:ext cx="1006707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15" dirty="0"/>
              <a:t>Pattern</a:t>
            </a:r>
            <a:r>
              <a:rPr spc="-42" dirty="0"/>
              <a:t> </a:t>
            </a:r>
            <a:r>
              <a:rPr spc="-2" dirty="0"/>
              <a:t>1-2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2" y="310332"/>
            <a:ext cx="3673063" cy="1280535"/>
          </a:xfrm>
          <a:prstGeom prst="rect">
            <a:avLst/>
          </a:prstGeom>
        </p:spPr>
        <p:txBody>
          <a:bodyPr vert="horz" wrap="square" lIns="0" tIns="75494" rIns="0" bIns="0" rtlCol="0">
            <a:spAutoFit/>
          </a:bodyPr>
          <a:lstStyle/>
          <a:p>
            <a:pPr marL="125916" indent="-120344">
              <a:spcBef>
                <a:spcPts val="59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dụ</a:t>
            </a:r>
            <a:endParaRPr dirty="0">
              <a:latin typeface="Calibri"/>
              <a:cs typeface="Calibri"/>
            </a:endParaRPr>
          </a:p>
          <a:p>
            <a:pPr marL="159345">
              <a:spcBef>
                <a:spcPts val="463"/>
              </a:spcBef>
            </a:pPr>
            <a:r>
              <a:rPr sz="700" spc="-2" dirty="0">
                <a:latin typeface="Courier New"/>
                <a:cs typeface="Courier New"/>
              </a:rPr>
              <a:t>&lt;label&gt;Phone number:&lt;img src</a:t>
            </a:r>
            <a:r>
              <a:rPr sz="700" spc="-2" dirty="0">
                <a:latin typeface="Courier New"/>
                <a:cs typeface="Courier New"/>
              </a:rPr>
              <a:t>=”required_star.gif”</a:t>
            </a:r>
            <a:r>
              <a:rPr sz="700" spc="29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height=”10px”</a:t>
            </a:r>
            <a:endParaRPr sz="700" dirty="0">
              <a:latin typeface="Courier New"/>
              <a:cs typeface="Courier New"/>
            </a:endParaRPr>
          </a:p>
          <a:p>
            <a:pPr marL="319804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width=”10px”/&gt;&lt;/label&gt;</a:t>
            </a:r>
            <a:endParaRPr sz="700" dirty="0">
              <a:latin typeface="Courier New"/>
              <a:cs typeface="Courier New"/>
            </a:endParaRPr>
          </a:p>
          <a:p>
            <a:pPr marL="319804" marR="270217" indent="-106973">
              <a:lnSpc>
                <a:spcPct val="101899"/>
              </a:lnSpc>
              <a:spcBef>
                <a:spcPts val="7"/>
              </a:spcBef>
            </a:pPr>
            <a:r>
              <a:rPr sz="700" spc="-2" dirty="0">
                <a:latin typeface="Courier New"/>
                <a:cs typeface="Courier New"/>
              </a:rPr>
              <a:t>&lt;input type=”tel” value=”” size=”4” maxlength=”5”  tabindex=”11” required=”true” placeholder =  ”Code”pattern</a:t>
            </a:r>
            <a:r>
              <a:rPr sz="700" spc="-2" dirty="0">
                <a:latin typeface="Courier New"/>
                <a:cs typeface="Courier New"/>
              </a:rPr>
              <a:t>=”[+0-9]{1,4}”</a:t>
            </a:r>
            <a:r>
              <a:rPr sz="700" spc="11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title=”Format:(+)99(99)”/&gt;</a:t>
            </a:r>
            <a:endParaRPr sz="700" dirty="0">
              <a:latin typeface="Courier New"/>
              <a:cs typeface="Courier New"/>
            </a:endParaRPr>
          </a:p>
          <a:p>
            <a:pPr marL="212831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&lt;label&gt;-&lt;/label&gt;</a:t>
            </a:r>
            <a:endParaRPr sz="700" dirty="0">
              <a:latin typeface="Courier New"/>
              <a:cs typeface="Courier New"/>
            </a:endParaRPr>
          </a:p>
          <a:p>
            <a:pPr marL="319804" marR="485277" indent="-106973">
              <a:lnSpc>
                <a:spcPts val="860"/>
              </a:lnSpc>
              <a:spcBef>
                <a:spcPts val="29"/>
              </a:spcBef>
            </a:pPr>
            <a:r>
              <a:rPr sz="700" spc="-2" dirty="0">
                <a:latin typeface="Courier New"/>
                <a:cs typeface="Courier New"/>
              </a:rPr>
              <a:t>&lt;input type=”tel” value=”” size=”10” maxlength=”12”  tabindex</a:t>
            </a:r>
            <a:r>
              <a:rPr sz="700" spc="-2" dirty="0">
                <a:latin typeface="Courier New"/>
                <a:cs typeface="Courier New"/>
              </a:rPr>
              <a:t>=”13” required=”true”</a:t>
            </a:r>
            <a:r>
              <a:rPr sz="700" spc="7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placeholder=”Number”</a:t>
            </a:r>
            <a:endParaRPr sz="700" dirty="0">
              <a:latin typeface="Courier New"/>
              <a:cs typeface="Courier New"/>
            </a:endParaRPr>
          </a:p>
          <a:p>
            <a:pPr marL="319804">
              <a:spcBef>
                <a:spcPts val="195"/>
              </a:spcBef>
              <a:tabLst>
                <a:tab pos="1445523" algn="l"/>
              </a:tabLst>
            </a:pPr>
            <a:r>
              <a:rPr sz="700" spc="-2" dirty="0">
                <a:latin typeface="Courier New"/>
                <a:cs typeface="Courier New"/>
              </a:rPr>
              <a:t>pattern=”[0-9]{8,}”	title=”Minimum 8 numbers”/&gt;</a:t>
            </a:r>
            <a:endParaRPr sz="7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6" y="68309"/>
            <a:ext cx="1006707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15" dirty="0"/>
              <a:t>Pattern</a:t>
            </a:r>
            <a:r>
              <a:rPr spc="-42" dirty="0"/>
              <a:t> </a:t>
            </a:r>
            <a:r>
              <a:rPr spc="-2" dirty="0"/>
              <a:t>2-2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382418"/>
            <a:ext cx="447516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2" dirty="0">
                <a:latin typeface="Calibri"/>
                <a:cs typeface="Calibri"/>
              </a:rPr>
              <a:t>Kết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quả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0136" y="680156"/>
            <a:ext cx="2477092" cy="15571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104352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Multiple</a:t>
            </a:r>
            <a:r>
              <a:rPr spc="-31" dirty="0"/>
              <a:t> </a:t>
            </a:r>
            <a:r>
              <a:rPr spc="-2" dirty="0"/>
              <a:t>1-2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4" y="399421"/>
            <a:ext cx="3495142" cy="796065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Thuộc tính multiple cho phép nhập vào nhiều địa chỉ email trong </a:t>
            </a:r>
            <a:r>
              <a:rPr spc="2" dirty="0">
                <a:latin typeface="Calibri"/>
                <a:cs typeface="Calibri"/>
              </a:rPr>
              <a:t>một</a:t>
            </a:r>
            <a:r>
              <a:rPr spc="-9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trường.</a:t>
            </a:r>
            <a:endParaRPr>
              <a:latin typeface="Calibri"/>
              <a:cs typeface="Calibri"/>
            </a:endParaRPr>
          </a:p>
          <a:p>
            <a:pPr marL="159345" marR="2229">
              <a:lnSpc>
                <a:spcPct val="101899"/>
              </a:lnSpc>
              <a:spcBef>
                <a:spcPts val="586"/>
              </a:spcBef>
            </a:pPr>
            <a:r>
              <a:rPr sz="700" spc="-2" dirty="0">
                <a:latin typeface="Courier New"/>
                <a:cs typeface="Courier New"/>
              </a:rPr>
              <a:t>&lt;label&gt;Email Address:&lt;img src=”required_star.gif” height=”10px”  width=”10px”/&gt;&lt;/label&gt;</a:t>
            </a:r>
            <a:endParaRPr sz="700">
              <a:latin typeface="Courier New"/>
              <a:cs typeface="Courier New"/>
            </a:endParaRPr>
          </a:p>
          <a:p>
            <a:pPr marL="159345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&lt;input type=”email” value=”” name=”emailid”</a:t>
            </a:r>
            <a:r>
              <a:rPr sz="700" spc="22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maxlength=”255”</a:t>
            </a:r>
            <a:endParaRPr sz="700">
              <a:latin typeface="Courier New"/>
              <a:cs typeface="Courier New"/>
            </a:endParaRPr>
          </a:p>
          <a:p>
            <a:pPr marL="159345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tabindex=”5” required=”true” placeholder=”Email</a:t>
            </a:r>
            <a:r>
              <a:rPr sz="700" spc="11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Address”</a:t>
            </a:r>
            <a:endParaRPr sz="700">
              <a:latin typeface="Courier New"/>
              <a:cs typeface="Courier New"/>
            </a:endParaRPr>
          </a:p>
          <a:p>
            <a:pPr marL="159345">
              <a:spcBef>
                <a:spcPts val="222"/>
              </a:spcBef>
            </a:pPr>
            <a:r>
              <a:rPr sz="700" spc="-2" dirty="0">
                <a:latin typeface="Courier New"/>
                <a:cs typeface="Courier New"/>
              </a:rPr>
              <a:t>multiple/&gt;</a:t>
            </a:r>
            <a:endParaRPr sz="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104352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Multiple</a:t>
            </a:r>
            <a:r>
              <a:rPr spc="-31" dirty="0"/>
              <a:t> </a:t>
            </a:r>
            <a:r>
              <a:rPr spc="-2" dirty="0"/>
              <a:t>2-2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414384"/>
            <a:ext cx="459344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2" dirty="0">
                <a:latin typeface="Calibri"/>
                <a:cs typeface="Calibri"/>
              </a:rPr>
              <a:t>Kết</a:t>
            </a:r>
            <a:r>
              <a:rPr spc="55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quả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8109" y="714163"/>
            <a:ext cx="2915818" cy="18364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255083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9" dirty="0"/>
              <a:t>Autofocus</a:t>
            </a:r>
            <a:r>
              <a:rPr spc="-26" dirty="0"/>
              <a:t> </a:t>
            </a:r>
            <a:r>
              <a:rPr spc="-2" dirty="0"/>
              <a:t>1-2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421870"/>
            <a:ext cx="3340561" cy="1546382"/>
          </a:xfrm>
          <a:prstGeom prst="rect">
            <a:avLst/>
          </a:prstGeom>
        </p:spPr>
        <p:txBody>
          <a:bodyPr vert="horz" wrap="square" lIns="0" tIns="13650" rIns="0" bIns="0" rtlCol="0">
            <a:spAutoFit/>
          </a:bodyPr>
          <a:lstStyle/>
          <a:p>
            <a:pPr marL="125916" indent="-120344">
              <a:spcBef>
                <a:spcPts val="10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Khi trang load con </a:t>
            </a:r>
            <a:r>
              <a:rPr spc="-2" dirty="0">
                <a:latin typeface="Calibri"/>
                <a:cs typeface="Calibri"/>
              </a:rPr>
              <a:t>trỏ </a:t>
            </a:r>
            <a:r>
              <a:rPr dirty="0">
                <a:latin typeface="Calibri"/>
                <a:cs typeface="Calibri"/>
              </a:rPr>
              <a:t>sẽ đặt vào điều khiển được chỉ</a:t>
            </a:r>
            <a:r>
              <a:rPr spc="-68" dirty="0">
                <a:latin typeface="Calibri"/>
                <a:cs typeface="Calibri"/>
              </a:rPr>
              <a:t> </a:t>
            </a:r>
            <a:r>
              <a:rPr spc="-18" dirty="0">
                <a:latin typeface="Calibri"/>
                <a:cs typeface="Calibri"/>
              </a:rPr>
              <a:t>ra</a:t>
            </a:r>
            <a:endParaRPr dirty="0">
              <a:latin typeface="Calibri"/>
              <a:cs typeface="Calibri"/>
            </a:endParaRPr>
          </a:p>
          <a:p>
            <a:pPr marL="125916" indent="-120344">
              <a:spcBef>
                <a:spcPts val="50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15" dirty="0">
                <a:latin typeface="Calibri"/>
                <a:cs typeface="Calibri"/>
              </a:rPr>
              <a:t>Tuy </a:t>
            </a:r>
            <a:r>
              <a:rPr dirty="0">
                <a:latin typeface="Calibri"/>
                <a:cs typeface="Calibri"/>
              </a:rPr>
              <a:t>nhiên không phải lúc nào </a:t>
            </a:r>
            <a:r>
              <a:rPr spc="2" dirty="0">
                <a:latin typeface="Calibri"/>
                <a:cs typeface="Calibri"/>
              </a:rPr>
              <a:t>cũng </a:t>
            </a:r>
            <a:r>
              <a:rPr spc="-7" dirty="0">
                <a:latin typeface="Calibri"/>
                <a:cs typeface="Calibri"/>
              </a:rPr>
              <a:t>vậy </a:t>
            </a:r>
            <a:r>
              <a:rPr dirty="0">
                <a:latin typeface="Calibri"/>
                <a:cs typeface="Calibri"/>
              </a:rPr>
              <a:t>nếu người </a:t>
            </a:r>
            <a:r>
              <a:rPr spc="2" dirty="0">
                <a:latin typeface="Calibri"/>
                <a:cs typeface="Calibri"/>
              </a:rPr>
              <a:t>dùng chọn </a:t>
            </a:r>
            <a:r>
              <a:rPr dirty="0">
                <a:latin typeface="Calibri"/>
                <a:cs typeface="Calibri"/>
              </a:rPr>
              <a:t>điều khiển</a:t>
            </a:r>
            <a:r>
              <a:rPr spc="-8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khác</a:t>
            </a:r>
            <a:r>
              <a:rPr dirty="0">
                <a:latin typeface="Calibri"/>
                <a:cs typeface="Calibri"/>
              </a:rPr>
              <a:t>.</a:t>
            </a:r>
          </a:p>
          <a:p>
            <a:pPr marL="125916" indent="-120344">
              <a:spcBef>
                <a:spcPts val="50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Chỉ có </a:t>
            </a:r>
            <a:r>
              <a:rPr spc="2" dirty="0">
                <a:latin typeface="Calibri"/>
                <a:cs typeface="Calibri"/>
              </a:rPr>
              <a:t>một điều khiển </a:t>
            </a:r>
            <a:r>
              <a:rPr dirty="0">
                <a:latin typeface="Calibri"/>
                <a:cs typeface="Calibri"/>
              </a:rPr>
              <a:t>được nhận con </a:t>
            </a:r>
            <a:r>
              <a:rPr spc="-2" dirty="0">
                <a:latin typeface="Calibri"/>
                <a:cs typeface="Calibri"/>
              </a:rPr>
              <a:t>trỏ </a:t>
            </a:r>
            <a:r>
              <a:rPr dirty="0">
                <a:latin typeface="Calibri"/>
                <a:cs typeface="Calibri"/>
              </a:rPr>
              <a:t>khi trang </a:t>
            </a:r>
            <a:r>
              <a:rPr spc="-2" dirty="0">
                <a:latin typeface="Calibri"/>
                <a:cs typeface="Calibri"/>
              </a:rPr>
              <a:t>tải</a:t>
            </a:r>
            <a:r>
              <a:rPr spc="-8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lên</a:t>
            </a:r>
            <a:r>
              <a:rPr dirty="0">
                <a:latin typeface="Calibri"/>
                <a:cs typeface="Calibri"/>
              </a:rPr>
              <a:t>.</a:t>
            </a:r>
          </a:p>
          <a:p>
            <a:pPr marL="159345">
              <a:spcBef>
                <a:spcPts val="1112"/>
              </a:spcBef>
            </a:pPr>
            <a:r>
              <a:rPr sz="700" spc="-2" dirty="0">
                <a:latin typeface="Courier New"/>
                <a:cs typeface="Courier New"/>
              </a:rPr>
              <a:t>&lt;label&gt;Name:&lt;/label&gt;</a:t>
            </a:r>
            <a:endParaRPr sz="700" dirty="0">
              <a:latin typeface="Courier New"/>
              <a:cs typeface="Courier New"/>
            </a:endParaRPr>
          </a:p>
          <a:p>
            <a:pPr marL="212831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&lt;br</a:t>
            </a:r>
            <a:r>
              <a:rPr sz="700" spc="-2" dirty="0">
                <a:latin typeface="Courier New"/>
                <a:cs typeface="Courier New"/>
              </a:rPr>
              <a:t>&gt;</a:t>
            </a:r>
            <a:endParaRPr sz="700" dirty="0">
              <a:latin typeface="Courier New"/>
              <a:cs typeface="Courier New"/>
            </a:endParaRPr>
          </a:p>
          <a:p>
            <a:pPr marL="373290" marR="328718" indent="-106973">
              <a:lnSpc>
                <a:spcPct val="101899"/>
              </a:lnSpc>
              <a:spcBef>
                <a:spcPts val="7"/>
              </a:spcBef>
            </a:pPr>
            <a:r>
              <a:rPr sz="700" spc="-2" dirty="0">
                <a:latin typeface="Courier New"/>
                <a:cs typeface="Courier New"/>
              </a:rPr>
              <a:t>&lt;input type=”text” value=”” name=”first” size=”8”  tabindex</a:t>
            </a:r>
            <a:r>
              <a:rPr sz="700" spc="-2" dirty="0">
                <a:latin typeface="Courier New"/>
                <a:cs typeface="Courier New"/>
              </a:rPr>
              <a:t>=”1” placeholder =”First Name”</a:t>
            </a:r>
            <a:r>
              <a:rPr sz="700" spc="11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autofocus/&gt;</a:t>
            </a:r>
            <a:endParaRPr sz="700" dirty="0">
              <a:latin typeface="Courier New"/>
              <a:cs typeface="Courier New"/>
            </a:endParaRPr>
          </a:p>
          <a:p>
            <a:pPr marL="266317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&lt;input type=”submit”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value=”submit”/&gt;</a:t>
            </a:r>
            <a:endParaRPr sz="700" dirty="0">
              <a:latin typeface="Courier New"/>
              <a:cs typeface="Courier New"/>
            </a:endParaRPr>
          </a:p>
          <a:p>
            <a:pPr marL="266317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&lt;br</a:t>
            </a:r>
            <a:r>
              <a:rPr sz="700" spc="-2" dirty="0">
                <a:latin typeface="Courier New"/>
                <a:cs typeface="Courier New"/>
              </a:rPr>
              <a:t>&gt;</a:t>
            </a:r>
            <a:endParaRPr sz="700" dirty="0">
              <a:latin typeface="Courier New"/>
              <a:cs typeface="Courier New"/>
            </a:endParaRPr>
          </a:p>
          <a:p>
            <a:pPr marL="159345">
              <a:spcBef>
                <a:spcPts val="222"/>
              </a:spcBef>
            </a:pPr>
            <a:r>
              <a:rPr sz="700" spc="-2" dirty="0">
                <a:latin typeface="Courier New"/>
                <a:cs typeface="Courier New"/>
              </a:rPr>
              <a:t>&lt;label&gt;First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Name&lt;/label&gt;</a:t>
            </a:r>
            <a:endParaRPr sz="7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255083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9" dirty="0"/>
              <a:t>Autofocus</a:t>
            </a:r>
            <a:r>
              <a:rPr spc="-26" dirty="0"/>
              <a:t> </a:t>
            </a:r>
            <a:r>
              <a:rPr spc="-2" dirty="0"/>
              <a:t>2-2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416425"/>
            <a:ext cx="447516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2" dirty="0">
                <a:latin typeface="Calibri"/>
                <a:cs typeface="Calibri"/>
              </a:rPr>
              <a:t>Kết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quả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24190" y="714163"/>
            <a:ext cx="2125636" cy="17343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476948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31" dirty="0"/>
              <a:t>F</a:t>
            </a:r>
            <a:r>
              <a:rPr spc="-4" dirty="0"/>
              <a:t>orm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433429"/>
            <a:ext cx="3517697" cy="1751117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lnSpc>
                <a:spcPts val="948"/>
              </a:lnSpc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Các</a:t>
            </a:r>
            <a:r>
              <a:rPr spc="9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phiên</a:t>
            </a:r>
            <a:r>
              <a:rPr spc="9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bản</a:t>
            </a:r>
            <a:r>
              <a:rPr spc="9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trước</a:t>
            </a:r>
            <a:r>
              <a:rPr spc="99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tất</a:t>
            </a:r>
            <a:r>
              <a:rPr spc="9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cả</a:t>
            </a:r>
            <a:r>
              <a:rPr spc="9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các</a:t>
            </a:r>
            <a:r>
              <a:rPr spc="9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điều</a:t>
            </a:r>
            <a:r>
              <a:rPr spc="10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khiển</a:t>
            </a:r>
            <a:r>
              <a:rPr spc="9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phải</a:t>
            </a:r>
            <a:r>
              <a:rPr spc="10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đặt</a:t>
            </a:r>
            <a:r>
              <a:rPr spc="9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trong</a:t>
            </a:r>
            <a:r>
              <a:rPr spc="9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cặp</a:t>
            </a:r>
            <a:r>
              <a:rPr spc="9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thể</a:t>
            </a:r>
            <a:r>
              <a:rPr spc="94" dirty="0">
                <a:latin typeface="Calibri"/>
                <a:cs typeface="Calibri"/>
              </a:rPr>
              <a:t> </a:t>
            </a:r>
            <a:r>
              <a:rPr spc="4" dirty="0">
                <a:latin typeface="Calibri"/>
                <a:cs typeface="Calibri"/>
              </a:rPr>
              <a:t>mở</a:t>
            </a:r>
            <a:r>
              <a:rPr spc="99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và</a:t>
            </a:r>
            <a:r>
              <a:rPr spc="99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đóng</a:t>
            </a:r>
            <a:endParaRPr>
              <a:latin typeface="Calibri"/>
              <a:cs typeface="Calibri"/>
            </a:endParaRPr>
          </a:p>
          <a:p>
            <a:pPr marL="125916">
              <a:lnSpc>
                <a:spcPts val="921"/>
              </a:lnSpc>
            </a:pPr>
            <a:r>
              <a:rPr dirty="0">
                <a:latin typeface="Calibri"/>
                <a:cs typeface="Calibri"/>
              </a:rPr>
              <a:t>&lt;form&gt;.</a:t>
            </a:r>
            <a:endParaRPr>
              <a:latin typeface="Calibri"/>
              <a:cs typeface="Calibri"/>
            </a:endParaRPr>
          </a:p>
          <a:p>
            <a:pPr marL="125916" marR="2786" indent="-120344">
              <a:lnSpc>
                <a:spcPts val="921"/>
              </a:lnSpc>
              <a:spcBef>
                <a:spcPts val="4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11" dirty="0">
                <a:latin typeface="Calibri"/>
                <a:cs typeface="Calibri"/>
              </a:rPr>
              <a:t>Trong </a:t>
            </a:r>
            <a:r>
              <a:rPr dirty="0">
                <a:latin typeface="Calibri"/>
                <a:cs typeface="Calibri"/>
              </a:rPr>
              <a:t>HTML5, các điều khiển </a:t>
            </a:r>
            <a:r>
              <a:rPr spc="-2" dirty="0">
                <a:latin typeface="Calibri"/>
                <a:cs typeface="Calibri"/>
              </a:rPr>
              <a:t>có </a:t>
            </a:r>
            <a:r>
              <a:rPr dirty="0">
                <a:latin typeface="Calibri"/>
                <a:cs typeface="Calibri"/>
              </a:rPr>
              <a:t>thể đặt </a:t>
            </a:r>
            <a:r>
              <a:rPr spc="2" dirty="0">
                <a:latin typeface="Calibri"/>
                <a:cs typeface="Calibri"/>
              </a:rPr>
              <a:t>ở </a:t>
            </a:r>
            <a:r>
              <a:rPr dirty="0">
                <a:latin typeface="Calibri"/>
                <a:cs typeface="Calibri"/>
              </a:rPr>
              <a:t>bất kỳ đầu sau đó chỉ </a:t>
            </a:r>
            <a:r>
              <a:rPr spc="-7" dirty="0">
                <a:latin typeface="Calibri"/>
                <a:cs typeface="Calibri"/>
              </a:rPr>
              <a:t>ra </a:t>
            </a:r>
            <a:r>
              <a:rPr dirty="0">
                <a:latin typeface="Calibri"/>
                <a:cs typeface="Calibri"/>
              </a:rPr>
              <a:t>thuộc tính  </a:t>
            </a:r>
            <a:r>
              <a:rPr spc="-2" dirty="0">
                <a:latin typeface="Calibri"/>
                <a:cs typeface="Calibri"/>
              </a:rPr>
              <a:t>form </a:t>
            </a:r>
            <a:r>
              <a:rPr spc="2" dirty="0">
                <a:latin typeface="Calibri"/>
                <a:cs typeface="Calibri"/>
              </a:rPr>
              <a:t>tham </a:t>
            </a:r>
            <a:r>
              <a:rPr dirty="0">
                <a:latin typeface="Calibri"/>
                <a:cs typeface="Calibri"/>
              </a:rPr>
              <a:t>chiếu </a:t>
            </a:r>
            <a:r>
              <a:rPr spc="2" dirty="0">
                <a:latin typeface="Calibri"/>
                <a:cs typeface="Calibri"/>
              </a:rPr>
              <a:t>đến </a:t>
            </a:r>
            <a:r>
              <a:rPr spc="-2" dirty="0">
                <a:latin typeface="Calibri"/>
                <a:cs typeface="Calibri"/>
              </a:rPr>
              <a:t>form </a:t>
            </a:r>
            <a:r>
              <a:rPr spc="2" dirty="0">
                <a:latin typeface="Calibri"/>
                <a:cs typeface="Calibri"/>
              </a:rPr>
              <a:t>chứa</a:t>
            </a:r>
            <a:r>
              <a:rPr spc="-4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nó.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8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dụ.</a:t>
            </a:r>
            <a:endParaRPr>
              <a:latin typeface="Calibri"/>
              <a:cs typeface="Calibri"/>
            </a:endParaRPr>
          </a:p>
          <a:p>
            <a:pPr marR="2919182" algn="ctr">
              <a:spcBef>
                <a:spcPts val="866"/>
              </a:spcBef>
            </a:pPr>
            <a:r>
              <a:rPr sz="700" spc="-2" dirty="0">
                <a:latin typeface="Courier New"/>
                <a:cs typeface="Courier New"/>
              </a:rPr>
              <a:t>&lt;body&gt;</a:t>
            </a:r>
            <a:endParaRPr sz="700">
              <a:latin typeface="Courier New"/>
              <a:cs typeface="Courier New"/>
            </a:endParaRPr>
          </a:p>
          <a:p>
            <a:pPr marL="212831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&lt;input type=”text” name=”mytext” id=”mytext”</a:t>
            </a:r>
            <a:r>
              <a:rPr sz="700" spc="35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form=”myform”/&gt;</a:t>
            </a:r>
            <a:endParaRPr sz="700">
              <a:latin typeface="Courier New"/>
              <a:cs typeface="Courier New"/>
            </a:endParaRPr>
          </a:p>
          <a:p>
            <a:pPr marR="2865974" algn="ctr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. .</a:t>
            </a:r>
            <a:r>
              <a:rPr sz="700" spc="-39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.</a:t>
            </a:r>
            <a:endParaRPr sz="700">
              <a:latin typeface="Courier New"/>
              <a:cs typeface="Courier New"/>
            </a:endParaRPr>
          </a:p>
          <a:p>
            <a:pPr marR="2865696" algn="ctr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. .</a:t>
            </a:r>
            <a:r>
              <a:rPr sz="700" spc="-37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.</a:t>
            </a:r>
            <a:endParaRPr sz="700">
              <a:latin typeface="Courier New"/>
              <a:cs typeface="Courier New"/>
            </a:endParaRPr>
          </a:p>
          <a:p>
            <a:pPr marL="266317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&lt;form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id=”myform”&gt;</a:t>
            </a:r>
            <a:endParaRPr sz="700">
              <a:latin typeface="Courier New"/>
              <a:cs typeface="Courier New"/>
            </a:endParaRPr>
          </a:p>
          <a:p>
            <a:pPr marR="2865974" algn="ctr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. .</a:t>
            </a:r>
            <a:r>
              <a:rPr sz="700" spc="-39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.</a:t>
            </a:r>
            <a:endParaRPr sz="700">
              <a:latin typeface="Courier New"/>
              <a:cs typeface="Courier New"/>
            </a:endParaRPr>
          </a:p>
          <a:p>
            <a:pPr marR="2865974" algn="ctr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. .</a:t>
            </a:r>
            <a:r>
              <a:rPr sz="700" spc="-39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.</a:t>
            </a:r>
            <a:endParaRPr sz="700">
              <a:latin typeface="Courier New"/>
              <a:cs typeface="Courier New"/>
            </a:endParaRPr>
          </a:p>
          <a:p>
            <a:pPr marL="266317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&lt;/form&gt;</a:t>
            </a:r>
            <a:endParaRPr sz="700">
              <a:latin typeface="Courier New"/>
              <a:cs typeface="Courier New"/>
            </a:endParaRPr>
          </a:p>
          <a:p>
            <a:pPr marR="2865696" algn="ctr">
              <a:spcBef>
                <a:spcPts val="228"/>
              </a:spcBef>
            </a:pPr>
            <a:r>
              <a:rPr sz="700" spc="-2" dirty="0">
                <a:latin typeface="Courier New"/>
                <a:cs typeface="Courier New"/>
              </a:rPr>
              <a:t>&lt;/body&gt;</a:t>
            </a:r>
            <a:endParaRPr sz="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621013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Thuộc tính </a:t>
            </a:r>
            <a:r>
              <a:rPr spc="-7" dirty="0"/>
              <a:t>Autocomplete</a:t>
            </a:r>
            <a:r>
              <a:rPr spc="-35" dirty="0"/>
              <a:t> </a:t>
            </a:r>
            <a:r>
              <a:rPr dirty="0"/>
              <a:t>1-2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38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32357" y="408433"/>
            <a:ext cx="3630745" cy="303519"/>
          </a:xfrm>
          <a:custGeom>
            <a:avLst/>
            <a:gdLst/>
            <a:ahLst/>
            <a:cxnLst/>
            <a:rect l="l" t="t" r="r" b="b"/>
            <a:pathLst>
              <a:path w="8382000" h="680085">
                <a:moveTo>
                  <a:pt x="8268716" y="0"/>
                </a:moveTo>
                <a:lnTo>
                  <a:pt x="113283" y="0"/>
                </a:lnTo>
                <a:lnTo>
                  <a:pt x="69190" y="8895"/>
                </a:lnTo>
                <a:lnTo>
                  <a:pt x="33181" y="33162"/>
                </a:lnTo>
                <a:lnTo>
                  <a:pt x="8903" y="69169"/>
                </a:lnTo>
                <a:lnTo>
                  <a:pt x="0" y="113284"/>
                </a:lnTo>
                <a:lnTo>
                  <a:pt x="0" y="566420"/>
                </a:lnTo>
                <a:lnTo>
                  <a:pt x="8903" y="610534"/>
                </a:lnTo>
                <a:lnTo>
                  <a:pt x="33181" y="646541"/>
                </a:lnTo>
                <a:lnTo>
                  <a:pt x="69190" y="670808"/>
                </a:lnTo>
                <a:lnTo>
                  <a:pt x="113283" y="679703"/>
                </a:lnTo>
                <a:lnTo>
                  <a:pt x="8268716" y="679703"/>
                </a:lnTo>
                <a:lnTo>
                  <a:pt x="8312830" y="670808"/>
                </a:lnTo>
                <a:lnTo>
                  <a:pt x="8348837" y="646541"/>
                </a:lnTo>
                <a:lnTo>
                  <a:pt x="8373104" y="610534"/>
                </a:lnTo>
                <a:lnTo>
                  <a:pt x="8382000" y="566420"/>
                </a:lnTo>
                <a:lnTo>
                  <a:pt x="8382000" y="113284"/>
                </a:lnTo>
                <a:lnTo>
                  <a:pt x="8373104" y="69169"/>
                </a:lnTo>
                <a:lnTo>
                  <a:pt x="8348837" y="33162"/>
                </a:lnTo>
                <a:lnTo>
                  <a:pt x="8312830" y="8895"/>
                </a:lnTo>
                <a:lnTo>
                  <a:pt x="8268716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2357" y="408433"/>
            <a:ext cx="3630745" cy="303519"/>
          </a:xfrm>
          <a:custGeom>
            <a:avLst/>
            <a:gdLst/>
            <a:ahLst/>
            <a:cxnLst/>
            <a:rect l="l" t="t" r="r" b="b"/>
            <a:pathLst>
              <a:path w="8382000" h="680085">
                <a:moveTo>
                  <a:pt x="0" y="113284"/>
                </a:moveTo>
                <a:lnTo>
                  <a:pt x="8903" y="69169"/>
                </a:lnTo>
                <a:lnTo>
                  <a:pt x="33181" y="33162"/>
                </a:lnTo>
                <a:lnTo>
                  <a:pt x="69190" y="8895"/>
                </a:lnTo>
                <a:lnTo>
                  <a:pt x="113283" y="0"/>
                </a:lnTo>
                <a:lnTo>
                  <a:pt x="8268716" y="0"/>
                </a:lnTo>
                <a:lnTo>
                  <a:pt x="8312830" y="8895"/>
                </a:lnTo>
                <a:lnTo>
                  <a:pt x="8348837" y="33162"/>
                </a:lnTo>
                <a:lnTo>
                  <a:pt x="8373104" y="69169"/>
                </a:lnTo>
                <a:lnTo>
                  <a:pt x="8382000" y="113284"/>
                </a:lnTo>
                <a:lnTo>
                  <a:pt x="8382000" y="566420"/>
                </a:lnTo>
                <a:lnTo>
                  <a:pt x="8373104" y="610534"/>
                </a:lnTo>
                <a:lnTo>
                  <a:pt x="8348837" y="646541"/>
                </a:lnTo>
                <a:lnTo>
                  <a:pt x="8312830" y="670808"/>
                </a:lnTo>
                <a:lnTo>
                  <a:pt x="8268716" y="679703"/>
                </a:lnTo>
                <a:lnTo>
                  <a:pt x="113283" y="679703"/>
                </a:lnTo>
                <a:lnTo>
                  <a:pt x="69190" y="670808"/>
                </a:lnTo>
                <a:lnTo>
                  <a:pt x="33181" y="646541"/>
                </a:lnTo>
                <a:lnTo>
                  <a:pt x="8903" y="610534"/>
                </a:lnTo>
                <a:lnTo>
                  <a:pt x="0" y="566420"/>
                </a:lnTo>
                <a:lnTo>
                  <a:pt x="0" y="11328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357" y="782518"/>
            <a:ext cx="3630745" cy="295301"/>
          </a:xfrm>
          <a:custGeom>
            <a:avLst/>
            <a:gdLst/>
            <a:ahLst/>
            <a:cxnLst/>
            <a:rect l="l" t="t" r="r" b="b"/>
            <a:pathLst>
              <a:path w="8382000" h="661669">
                <a:moveTo>
                  <a:pt x="8271764" y="0"/>
                </a:moveTo>
                <a:lnTo>
                  <a:pt x="110236" y="0"/>
                </a:lnTo>
                <a:lnTo>
                  <a:pt x="67326" y="8669"/>
                </a:lnTo>
                <a:lnTo>
                  <a:pt x="32286" y="32305"/>
                </a:lnTo>
                <a:lnTo>
                  <a:pt x="8662" y="67347"/>
                </a:lnTo>
                <a:lnTo>
                  <a:pt x="0" y="110236"/>
                </a:lnTo>
                <a:lnTo>
                  <a:pt x="0" y="551179"/>
                </a:lnTo>
                <a:lnTo>
                  <a:pt x="8662" y="594068"/>
                </a:lnTo>
                <a:lnTo>
                  <a:pt x="32286" y="629110"/>
                </a:lnTo>
                <a:lnTo>
                  <a:pt x="67326" y="652746"/>
                </a:lnTo>
                <a:lnTo>
                  <a:pt x="110236" y="661415"/>
                </a:lnTo>
                <a:lnTo>
                  <a:pt x="8271764" y="661415"/>
                </a:lnTo>
                <a:lnTo>
                  <a:pt x="8314652" y="652746"/>
                </a:lnTo>
                <a:lnTo>
                  <a:pt x="8349694" y="629110"/>
                </a:lnTo>
                <a:lnTo>
                  <a:pt x="8373330" y="594068"/>
                </a:lnTo>
                <a:lnTo>
                  <a:pt x="8382000" y="551179"/>
                </a:lnTo>
                <a:lnTo>
                  <a:pt x="8382000" y="110236"/>
                </a:lnTo>
                <a:lnTo>
                  <a:pt x="8373330" y="67347"/>
                </a:lnTo>
                <a:lnTo>
                  <a:pt x="8349694" y="32305"/>
                </a:lnTo>
                <a:lnTo>
                  <a:pt x="8314652" y="8669"/>
                </a:lnTo>
                <a:lnTo>
                  <a:pt x="8271764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2357" y="782518"/>
            <a:ext cx="3630745" cy="295301"/>
          </a:xfrm>
          <a:custGeom>
            <a:avLst/>
            <a:gdLst/>
            <a:ahLst/>
            <a:cxnLst/>
            <a:rect l="l" t="t" r="r" b="b"/>
            <a:pathLst>
              <a:path w="8382000" h="661669">
                <a:moveTo>
                  <a:pt x="0" y="110236"/>
                </a:moveTo>
                <a:lnTo>
                  <a:pt x="8662" y="67347"/>
                </a:lnTo>
                <a:lnTo>
                  <a:pt x="32286" y="32305"/>
                </a:lnTo>
                <a:lnTo>
                  <a:pt x="67326" y="8669"/>
                </a:lnTo>
                <a:lnTo>
                  <a:pt x="110236" y="0"/>
                </a:lnTo>
                <a:lnTo>
                  <a:pt x="8271764" y="0"/>
                </a:lnTo>
                <a:lnTo>
                  <a:pt x="8314652" y="8669"/>
                </a:lnTo>
                <a:lnTo>
                  <a:pt x="8349694" y="32305"/>
                </a:lnTo>
                <a:lnTo>
                  <a:pt x="8373330" y="67347"/>
                </a:lnTo>
                <a:lnTo>
                  <a:pt x="8382000" y="110236"/>
                </a:lnTo>
                <a:lnTo>
                  <a:pt x="8382000" y="551179"/>
                </a:lnTo>
                <a:lnTo>
                  <a:pt x="8373330" y="594068"/>
                </a:lnTo>
                <a:lnTo>
                  <a:pt x="8349694" y="629110"/>
                </a:lnTo>
                <a:lnTo>
                  <a:pt x="8314652" y="652746"/>
                </a:lnTo>
                <a:lnTo>
                  <a:pt x="8271764" y="661415"/>
                </a:lnTo>
                <a:lnTo>
                  <a:pt x="110236" y="661415"/>
                </a:lnTo>
                <a:lnTo>
                  <a:pt x="67326" y="652746"/>
                </a:lnTo>
                <a:lnTo>
                  <a:pt x="32286" y="629110"/>
                </a:lnTo>
                <a:lnTo>
                  <a:pt x="8662" y="594068"/>
                </a:lnTo>
                <a:lnTo>
                  <a:pt x="0" y="551179"/>
                </a:lnTo>
                <a:lnTo>
                  <a:pt x="0" y="11023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2357" y="1156604"/>
            <a:ext cx="3630745" cy="271495"/>
          </a:xfrm>
          <a:custGeom>
            <a:avLst/>
            <a:gdLst/>
            <a:ahLst/>
            <a:cxnLst/>
            <a:rect l="l" t="t" r="r" b="b"/>
            <a:pathLst>
              <a:path w="8382000" h="608330">
                <a:moveTo>
                  <a:pt x="8280654" y="0"/>
                </a:moveTo>
                <a:lnTo>
                  <a:pt x="101346" y="0"/>
                </a:lnTo>
                <a:lnTo>
                  <a:pt x="61898" y="7959"/>
                </a:lnTo>
                <a:lnTo>
                  <a:pt x="29684" y="29670"/>
                </a:lnTo>
                <a:lnTo>
                  <a:pt x="7964" y="61882"/>
                </a:lnTo>
                <a:lnTo>
                  <a:pt x="0" y="101346"/>
                </a:lnTo>
                <a:lnTo>
                  <a:pt x="0" y="506729"/>
                </a:lnTo>
                <a:lnTo>
                  <a:pt x="7964" y="546193"/>
                </a:lnTo>
                <a:lnTo>
                  <a:pt x="29684" y="578405"/>
                </a:lnTo>
                <a:lnTo>
                  <a:pt x="61898" y="600116"/>
                </a:lnTo>
                <a:lnTo>
                  <a:pt x="101346" y="608076"/>
                </a:lnTo>
                <a:lnTo>
                  <a:pt x="8280654" y="608076"/>
                </a:lnTo>
                <a:lnTo>
                  <a:pt x="8320117" y="600116"/>
                </a:lnTo>
                <a:lnTo>
                  <a:pt x="8352329" y="578405"/>
                </a:lnTo>
                <a:lnTo>
                  <a:pt x="8374040" y="546193"/>
                </a:lnTo>
                <a:lnTo>
                  <a:pt x="8382000" y="506729"/>
                </a:lnTo>
                <a:lnTo>
                  <a:pt x="8382000" y="101346"/>
                </a:lnTo>
                <a:lnTo>
                  <a:pt x="8374040" y="61882"/>
                </a:lnTo>
                <a:lnTo>
                  <a:pt x="8352329" y="29670"/>
                </a:lnTo>
                <a:lnTo>
                  <a:pt x="8320117" y="7959"/>
                </a:lnTo>
                <a:lnTo>
                  <a:pt x="8280654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2357" y="1156604"/>
            <a:ext cx="3630745" cy="271495"/>
          </a:xfrm>
          <a:custGeom>
            <a:avLst/>
            <a:gdLst/>
            <a:ahLst/>
            <a:cxnLst/>
            <a:rect l="l" t="t" r="r" b="b"/>
            <a:pathLst>
              <a:path w="8382000" h="608330">
                <a:moveTo>
                  <a:pt x="0" y="101346"/>
                </a:moveTo>
                <a:lnTo>
                  <a:pt x="7964" y="61882"/>
                </a:lnTo>
                <a:lnTo>
                  <a:pt x="29684" y="29670"/>
                </a:lnTo>
                <a:lnTo>
                  <a:pt x="61898" y="7959"/>
                </a:lnTo>
                <a:lnTo>
                  <a:pt x="101346" y="0"/>
                </a:lnTo>
                <a:lnTo>
                  <a:pt x="8280654" y="0"/>
                </a:lnTo>
                <a:lnTo>
                  <a:pt x="8320117" y="7959"/>
                </a:lnTo>
                <a:lnTo>
                  <a:pt x="8352329" y="29670"/>
                </a:lnTo>
                <a:lnTo>
                  <a:pt x="8374040" y="61882"/>
                </a:lnTo>
                <a:lnTo>
                  <a:pt x="8382000" y="101346"/>
                </a:lnTo>
                <a:lnTo>
                  <a:pt x="8382000" y="506729"/>
                </a:lnTo>
                <a:lnTo>
                  <a:pt x="8374040" y="546193"/>
                </a:lnTo>
                <a:lnTo>
                  <a:pt x="8352329" y="578405"/>
                </a:lnTo>
                <a:lnTo>
                  <a:pt x="8320117" y="600116"/>
                </a:lnTo>
                <a:lnTo>
                  <a:pt x="8280654" y="608076"/>
                </a:lnTo>
                <a:lnTo>
                  <a:pt x="101346" y="608076"/>
                </a:lnTo>
                <a:lnTo>
                  <a:pt x="61898" y="600116"/>
                </a:lnTo>
                <a:lnTo>
                  <a:pt x="29684" y="578405"/>
                </a:lnTo>
                <a:lnTo>
                  <a:pt x="7964" y="546193"/>
                </a:lnTo>
                <a:lnTo>
                  <a:pt x="0" y="506729"/>
                </a:lnTo>
                <a:lnTo>
                  <a:pt x="0" y="10134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357" y="1496682"/>
            <a:ext cx="3630745" cy="265261"/>
          </a:xfrm>
          <a:custGeom>
            <a:avLst/>
            <a:gdLst/>
            <a:ahLst/>
            <a:cxnLst/>
            <a:rect l="l" t="t" r="r" b="b"/>
            <a:pathLst>
              <a:path w="8382000" h="594360">
                <a:moveTo>
                  <a:pt x="8282940" y="0"/>
                </a:moveTo>
                <a:lnTo>
                  <a:pt x="99060" y="0"/>
                </a:lnTo>
                <a:lnTo>
                  <a:pt x="60500" y="7780"/>
                </a:lnTo>
                <a:lnTo>
                  <a:pt x="29013" y="29003"/>
                </a:lnTo>
                <a:lnTo>
                  <a:pt x="7784" y="60489"/>
                </a:lnTo>
                <a:lnTo>
                  <a:pt x="0" y="99060"/>
                </a:lnTo>
                <a:lnTo>
                  <a:pt x="0" y="495300"/>
                </a:lnTo>
                <a:lnTo>
                  <a:pt x="7784" y="533870"/>
                </a:lnTo>
                <a:lnTo>
                  <a:pt x="29013" y="565356"/>
                </a:lnTo>
                <a:lnTo>
                  <a:pt x="60500" y="586579"/>
                </a:lnTo>
                <a:lnTo>
                  <a:pt x="99060" y="594360"/>
                </a:lnTo>
                <a:lnTo>
                  <a:pt x="8282940" y="594360"/>
                </a:lnTo>
                <a:lnTo>
                  <a:pt x="8321510" y="586579"/>
                </a:lnTo>
                <a:lnTo>
                  <a:pt x="8352996" y="565356"/>
                </a:lnTo>
                <a:lnTo>
                  <a:pt x="8374219" y="533870"/>
                </a:lnTo>
                <a:lnTo>
                  <a:pt x="8382000" y="495300"/>
                </a:lnTo>
                <a:lnTo>
                  <a:pt x="8382000" y="99060"/>
                </a:lnTo>
                <a:lnTo>
                  <a:pt x="8374219" y="60489"/>
                </a:lnTo>
                <a:lnTo>
                  <a:pt x="8352996" y="29003"/>
                </a:lnTo>
                <a:lnTo>
                  <a:pt x="8321510" y="7780"/>
                </a:lnTo>
                <a:lnTo>
                  <a:pt x="8282940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2357" y="1496682"/>
            <a:ext cx="3630745" cy="265261"/>
          </a:xfrm>
          <a:custGeom>
            <a:avLst/>
            <a:gdLst/>
            <a:ahLst/>
            <a:cxnLst/>
            <a:rect l="l" t="t" r="r" b="b"/>
            <a:pathLst>
              <a:path w="8382000" h="594360">
                <a:moveTo>
                  <a:pt x="0" y="99060"/>
                </a:moveTo>
                <a:lnTo>
                  <a:pt x="7784" y="60489"/>
                </a:lnTo>
                <a:lnTo>
                  <a:pt x="29013" y="29003"/>
                </a:lnTo>
                <a:lnTo>
                  <a:pt x="60500" y="7780"/>
                </a:lnTo>
                <a:lnTo>
                  <a:pt x="99060" y="0"/>
                </a:lnTo>
                <a:lnTo>
                  <a:pt x="8282940" y="0"/>
                </a:lnTo>
                <a:lnTo>
                  <a:pt x="8321510" y="7780"/>
                </a:lnTo>
                <a:lnTo>
                  <a:pt x="8352996" y="29003"/>
                </a:lnTo>
                <a:lnTo>
                  <a:pt x="8374219" y="60489"/>
                </a:lnTo>
                <a:lnTo>
                  <a:pt x="8382000" y="99060"/>
                </a:lnTo>
                <a:lnTo>
                  <a:pt x="8382000" y="495300"/>
                </a:lnTo>
                <a:lnTo>
                  <a:pt x="8374219" y="533870"/>
                </a:lnTo>
                <a:lnTo>
                  <a:pt x="8352996" y="565356"/>
                </a:lnTo>
                <a:lnTo>
                  <a:pt x="8321510" y="586579"/>
                </a:lnTo>
                <a:lnTo>
                  <a:pt x="8282940" y="594360"/>
                </a:lnTo>
                <a:lnTo>
                  <a:pt x="99060" y="594360"/>
                </a:lnTo>
                <a:lnTo>
                  <a:pt x="60500" y="586579"/>
                </a:lnTo>
                <a:lnTo>
                  <a:pt x="29013" y="565356"/>
                </a:lnTo>
                <a:lnTo>
                  <a:pt x="7784" y="533870"/>
                </a:lnTo>
                <a:lnTo>
                  <a:pt x="0" y="495300"/>
                </a:lnTo>
                <a:lnTo>
                  <a:pt x="0" y="9906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2357" y="1836760"/>
            <a:ext cx="3630745" cy="291333"/>
          </a:xfrm>
          <a:custGeom>
            <a:avLst/>
            <a:gdLst/>
            <a:ahLst/>
            <a:cxnLst/>
            <a:rect l="l" t="t" r="r" b="b"/>
            <a:pathLst>
              <a:path w="8382000" h="652779">
                <a:moveTo>
                  <a:pt x="8273288" y="0"/>
                </a:moveTo>
                <a:lnTo>
                  <a:pt x="108711" y="0"/>
                </a:lnTo>
                <a:lnTo>
                  <a:pt x="66399" y="8538"/>
                </a:lnTo>
                <a:lnTo>
                  <a:pt x="31843" y="31829"/>
                </a:lnTo>
                <a:lnTo>
                  <a:pt x="8544" y="66383"/>
                </a:lnTo>
                <a:lnTo>
                  <a:pt x="0" y="108712"/>
                </a:lnTo>
                <a:lnTo>
                  <a:pt x="0" y="543560"/>
                </a:lnTo>
                <a:lnTo>
                  <a:pt x="8544" y="585888"/>
                </a:lnTo>
                <a:lnTo>
                  <a:pt x="31843" y="620442"/>
                </a:lnTo>
                <a:lnTo>
                  <a:pt x="66399" y="643733"/>
                </a:lnTo>
                <a:lnTo>
                  <a:pt x="108711" y="652271"/>
                </a:lnTo>
                <a:lnTo>
                  <a:pt x="8273288" y="652271"/>
                </a:lnTo>
                <a:lnTo>
                  <a:pt x="8315616" y="643733"/>
                </a:lnTo>
                <a:lnTo>
                  <a:pt x="8350170" y="620442"/>
                </a:lnTo>
                <a:lnTo>
                  <a:pt x="8373461" y="585888"/>
                </a:lnTo>
                <a:lnTo>
                  <a:pt x="8382000" y="543560"/>
                </a:lnTo>
                <a:lnTo>
                  <a:pt x="8382000" y="108712"/>
                </a:lnTo>
                <a:lnTo>
                  <a:pt x="8373461" y="66383"/>
                </a:lnTo>
                <a:lnTo>
                  <a:pt x="8350170" y="31829"/>
                </a:lnTo>
                <a:lnTo>
                  <a:pt x="8315616" y="8538"/>
                </a:lnTo>
                <a:lnTo>
                  <a:pt x="8273288" y="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2357" y="1836760"/>
            <a:ext cx="3630745" cy="291333"/>
          </a:xfrm>
          <a:custGeom>
            <a:avLst/>
            <a:gdLst/>
            <a:ahLst/>
            <a:cxnLst/>
            <a:rect l="l" t="t" r="r" b="b"/>
            <a:pathLst>
              <a:path w="8382000" h="652779">
                <a:moveTo>
                  <a:pt x="0" y="108712"/>
                </a:moveTo>
                <a:lnTo>
                  <a:pt x="8544" y="66383"/>
                </a:lnTo>
                <a:lnTo>
                  <a:pt x="31843" y="31829"/>
                </a:lnTo>
                <a:lnTo>
                  <a:pt x="66399" y="8538"/>
                </a:lnTo>
                <a:lnTo>
                  <a:pt x="108711" y="0"/>
                </a:lnTo>
                <a:lnTo>
                  <a:pt x="8273288" y="0"/>
                </a:lnTo>
                <a:lnTo>
                  <a:pt x="8315616" y="8538"/>
                </a:lnTo>
                <a:lnTo>
                  <a:pt x="8350170" y="31829"/>
                </a:lnTo>
                <a:lnTo>
                  <a:pt x="8373461" y="66383"/>
                </a:lnTo>
                <a:lnTo>
                  <a:pt x="8382000" y="108712"/>
                </a:lnTo>
                <a:lnTo>
                  <a:pt x="8382000" y="543560"/>
                </a:lnTo>
                <a:lnTo>
                  <a:pt x="8373461" y="585888"/>
                </a:lnTo>
                <a:lnTo>
                  <a:pt x="8350170" y="620442"/>
                </a:lnTo>
                <a:lnTo>
                  <a:pt x="8315616" y="643733"/>
                </a:lnTo>
                <a:lnTo>
                  <a:pt x="8273288" y="652271"/>
                </a:lnTo>
                <a:lnTo>
                  <a:pt x="108711" y="652271"/>
                </a:lnTo>
                <a:lnTo>
                  <a:pt x="66399" y="643733"/>
                </a:lnTo>
                <a:lnTo>
                  <a:pt x="31843" y="620442"/>
                </a:lnTo>
                <a:lnTo>
                  <a:pt x="8544" y="585888"/>
                </a:lnTo>
                <a:lnTo>
                  <a:pt x="0" y="543560"/>
                </a:lnTo>
                <a:lnTo>
                  <a:pt x="0" y="10871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2357" y="2206669"/>
            <a:ext cx="3630745" cy="287082"/>
          </a:xfrm>
          <a:custGeom>
            <a:avLst/>
            <a:gdLst/>
            <a:ahLst/>
            <a:cxnLst/>
            <a:rect l="l" t="t" r="r" b="b"/>
            <a:pathLst>
              <a:path w="8382000" h="643254">
                <a:moveTo>
                  <a:pt x="8274812" y="0"/>
                </a:moveTo>
                <a:lnTo>
                  <a:pt x="107188" y="0"/>
                </a:lnTo>
                <a:lnTo>
                  <a:pt x="65467" y="8425"/>
                </a:lnTo>
                <a:lnTo>
                  <a:pt x="31395" y="31400"/>
                </a:lnTo>
                <a:lnTo>
                  <a:pt x="8423" y="65472"/>
                </a:lnTo>
                <a:lnTo>
                  <a:pt x="0" y="107187"/>
                </a:lnTo>
                <a:lnTo>
                  <a:pt x="0" y="535939"/>
                </a:lnTo>
                <a:lnTo>
                  <a:pt x="8423" y="577655"/>
                </a:lnTo>
                <a:lnTo>
                  <a:pt x="31395" y="611727"/>
                </a:lnTo>
                <a:lnTo>
                  <a:pt x="65467" y="634702"/>
                </a:lnTo>
                <a:lnTo>
                  <a:pt x="107188" y="643128"/>
                </a:lnTo>
                <a:lnTo>
                  <a:pt x="8274812" y="643128"/>
                </a:lnTo>
                <a:lnTo>
                  <a:pt x="8316527" y="634702"/>
                </a:lnTo>
                <a:lnTo>
                  <a:pt x="8350599" y="611727"/>
                </a:lnTo>
                <a:lnTo>
                  <a:pt x="8373574" y="577655"/>
                </a:lnTo>
                <a:lnTo>
                  <a:pt x="8382000" y="535939"/>
                </a:lnTo>
                <a:lnTo>
                  <a:pt x="8382000" y="107187"/>
                </a:lnTo>
                <a:lnTo>
                  <a:pt x="8373574" y="65472"/>
                </a:lnTo>
                <a:lnTo>
                  <a:pt x="8350599" y="31400"/>
                </a:lnTo>
                <a:lnTo>
                  <a:pt x="8316527" y="8425"/>
                </a:lnTo>
                <a:lnTo>
                  <a:pt x="8274812" y="0"/>
                </a:lnTo>
                <a:close/>
              </a:path>
            </a:pathLst>
          </a:custGeom>
          <a:solidFill>
            <a:srgbClr val="B7DE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2357" y="2206669"/>
            <a:ext cx="3630745" cy="287082"/>
          </a:xfrm>
          <a:custGeom>
            <a:avLst/>
            <a:gdLst/>
            <a:ahLst/>
            <a:cxnLst/>
            <a:rect l="l" t="t" r="r" b="b"/>
            <a:pathLst>
              <a:path w="8382000" h="643254">
                <a:moveTo>
                  <a:pt x="0" y="107187"/>
                </a:moveTo>
                <a:lnTo>
                  <a:pt x="8423" y="65472"/>
                </a:lnTo>
                <a:lnTo>
                  <a:pt x="31395" y="31400"/>
                </a:lnTo>
                <a:lnTo>
                  <a:pt x="65467" y="8425"/>
                </a:lnTo>
                <a:lnTo>
                  <a:pt x="107188" y="0"/>
                </a:lnTo>
                <a:lnTo>
                  <a:pt x="8274812" y="0"/>
                </a:lnTo>
                <a:lnTo>
                  <a:pt x="8316527" y="8425"/>
                </a:lnTo>
                <a:lnTo>
                  <a:pt x="8350599" y="31400"/>
                </a:lnTo>
                <a:lnTo>
                  <a:pt x="8373574" y="65472"/>
                </a:lnTo>
                <a:lnTo>
                  <a:pt x="8382000" y="107187"/>
                </a:lnTo>
                <a:lnTo>
                  <a:pt x="8382000" y="535939"/>
                </a:lnTo>
                <a:lnTo>
                  <a:pt x="8373574" y="577655"/>
                </a:lnTo>
                <a:lnTo>
                  <a:pt x="8350599" y="611727"/>
                </a:lnTo>
                <a:lnTo>
                  <a:pt x="8316527" y="634702"/>
                </a:lnTo>
                <a:lnTo>
                  <a:pt x="8274812" y="643128"/>
                </a:lnTo>
                <a:lnTo>
                  <a:pt x="107188" y="643128"/>
                </a:lnTo>
                <a:lnTo>
                  <a:pt x="65467" y="634702"/>
                </a:lnTo>
                <a:lnTo>
                  <a:pt x="31395" y="611727"/>
                </a:lnTo>
                <a:lnTo>
                  <a:pt x="8423" y="577655"/>
                </a:lnTo>
                <a:lnTo>
                  <a:pt x="0" y="535939"/>
                </a:lnTo>
                <a:lnTo>
                  <a:pt x="0" y="10718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2357" y="2505980"/>
            <a:ext cx="3630745" cy="297568"/>
          </a:xfrm>
          <a:custGeom>
            <a:avLst/>
            <a:gdLst/>
            <a:ahLst/>
            <a:cxnLst/>
            <a:rect l="l" t="t" r="r" b="b"/>
            <a:pathLst>
              <a:path w="8382000" h="582295">
                <a:moveTo>
                  <a:pt x="8284972" y="0"/>
                </a:moveTo>
                <a:lnTo>
                  <a:pt x="97028" y="0"/>
                </a:lnTo>
                <a:lnTo>
                  <a:pt x="59262" y="7625"/>
                </a:lnTo>
                <a:lnTo>
                  <a:pt x="28421" y="28421"/>
                </a:lnTo>
                <a:lnTo>
                  <a:pt x="7625" y="59262"/>
                </a:lnTo>
                <a:lnTo>
                  <a:pt x="0" y="97028"/>
                </a:lnTo>
                <a:lnTo>
                  <a:pt x="0" y="485140"/>
                </a:lnTo>
                <a:lnTo>
                  <a:pt x="7625" y="522905"/>
                </a:lnTo>
                <a:lnTo>
                  <a:pt x="28421" y="553746"/>
                </a:lnTo>
                <a:lnTo>
                  <a:pt x="59262" y="574542"/>
                </a:lnTo>
                <a:lnTo>
                  <a:pt x="97028" y="582168"/>
                </a:lnTo>
                <a:lnTo>
                  <a:pt x="8284972" y="582168"/>
                </a:lnTo>
                <a:lnTo>
                  <a:pt x="8322742" y="574542"/>
                </a:lnTo>
                <a:lnTo>
                  <a:pt x="8353583" y="553746"/>
                </a:lnTo>
                <a:lnTo>
                  <a:pt x="8374376" y="522905"/>
                </a:lnTo>
                <a:lnTo>
                  <a:pt x="8382000" y="485140"/>
                </a:lnTo>
                <a:lnTo>
                  <a:pt x="8382000" y="97028"/>
                </a:lnTo>
                <a:lnTo>
                  <a:pt x="8374376" y="59262"/>
                </a:lnTo>
                <a:lnTo>
                  <a:pt x="8353583" y="28421"/>
                </a:lnTo>
                <a:lnTo>
                  <a:pt x="8322742" y="7625"/>
                </a:lnTo>
                <a:lnTo>
                  <a:pt x="8284972" y="0"/>
                </a:lnTo>
                <a:close/>
              </a:path>
            </a:pathLst>
          </a:custGeom>
          <a:solidFill>
            <a:srgbClr val="C3D5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2357" y="2506989"/>
            <a:ext cx="3630745" cy="297568"/>
          </a:xfrm>
          <a:custGeom>
            <a:avLst/>
            <a:gdLst/>
            <a:ahLst/>
            <a:cxnLst/>
            <a:rect l="l" t="t" r="r" b="b"/>
            <a:pathLst>
              <a:path w="8382000" h="582295">
                <a:moveTo>
                  <a:pt x="0" y="97028"/>
                </a:moveTo>
                <a:lnTo>
                  <a:pt x="7625" y="59262"/>
                </a:lnTo>
                <a:lnTo>
                  <a:pt x="28421" y="28421"/>
                </a:lnTo>
                <a:lnTo>
                  <a:pt x="59262" y="7625"/>
                </a:lnTo>
                <a:lnTo>
                  <a:pt x="97028" y="0"/>
                </a:lnTo>
                <a:lnTo>
                  <a:pt x="8284972" y="0"/>
                </a:lnTo>
                <a:lnTo>
                  <a:pt x="8322742" y="7625"/>
                </a:lnTo>
                <a:lnTo>
                  <a:pt x="8353583" y="28421"/>
                </a:lnTo>
                <a:lnTo>
                  <a:pt x="8374376" y="59262"/>
                </a:lnTo>
                <a:lnTo>
                  <a:pt x="8382000" y="97028"/>
                </a:lnTo>
                <a:lnTo>
                  <a:pt x="8382000" y="485140"/>
                </a:lnTo>
                <a:lnTo>
                  <a:pt x="8374376" y="522905"/>
                </a:lnTo>
                <a:lnTo>
                  <a:pt x="8353583" y="553746"/>
                </a:lnTo>
                <a:lnTo>
                  <a:pt x="8322742" y="574542"/>
                </a:lnTo>
                <a:lnTo>
                  <a:pt x="8284972" y="582168"/>
                </a:lnTo>
                <a:lnTo>
                  <a:pt x="97028" y="582168"/>
                </a:lnTo>
                <a:lnTo>
                  <a:pt x="59262" y="574542"/>
                </a:lnTo>
                <a:lnTo>
                  <a:pt x="28421" y="553746"/>
                </a:lnTo>
                <a:lnTo>
                  <a:pt x="7625" y="522905"/>
                </a:lnTo>
                <a:lnTo>
                  <a:pt x="0" y="485140"/>
                </a:lnTo>
                <a:lnTo>
                  <a:pt x="0" y="9702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51606" y="430312"/>
            <a:ext cx="3640696" cy="2331110"/>
          </a:xfrm>
          <a:prstGeom prst="rect">
            <a:avLst/>
          </a:prstGeom>
        </p:spPr>
        <p:txBody>
          <a:bodyPr vert="horz" wrap="square" lIns="0" tIns="22565" rIns="0" bIns="0" rtlCol="0">
            <a:spAutoFit/>
          </a:bodyPr>
          <a:lstStyle/>
          <a:p>
            <a:pPr marL="7522" marR="195559">
              <a:lnSpc>
                <a:spcPts val="820"/>
              </a:lnSpc>
              <a:spcBef>
                <a:spcPts val="178"/>
              </a:spcBef>
            </a:pPr>
            <a:r>
              <a:rPr spc="-2" dirty="0">
                <a:latin typeface="Arial"/>
                <a:cs typeface="Arial"/>
              </a:rPr>
              <a:t>HTML5 cung </a:t>
            </a:r>
            <a:r>
              <a:rPr dirty="0">
                <a:latin typeface="Arial"/>
                <a:cs typeface="Arial"/>
              </a:rPr>
              <a:t>cấp </a:t>
            </a:r>
            <a:r>
              <a:rPr spc="-2" dirty="0">
                <a:latin typeface="Arial"/>
                <a:cs typeface="Arial"/>
              </a:rPr>
              <a:t>một thuộc tính autocomplete cho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2" dirty="0">
                <a:latin typeface="Arial"/>
                <a:cs typeface="Arial"/>
              </a:rPr>
              <a:t>điều khiển để </a:t>
            </a:r>
            <a:r>
              <a:rPr spc="-4" dirty="0">
                <a:latin typeface="Arial"/>
                <a:cs typeface="Arial"/>
              </a:rPr>
              <a:t>người  </a:t>
            </a:r>
            <a:r>
              <a:rPr spc="-2" dirty="0">
                <a:latin typeface="Arial"/>
                <a:cs typeface="Arial"/>
              </a:rPr>
              <a:t>dùng </a:t>
            </a:r>
            <a:r>
              <a:rPr dirty="0">
                <a:latin typeface="Arial"/>
                <a:cs typeface="Arial"/>
              </a:rPr>
              <a:t>có thể </a:t>
            </a:r>
            <a:r>
              <a:rPr spc="-2" dirty="0">
                <a:latin typeface="Arial"/>
                <a:cs typeface="Arial"/>
              </a:rPr>
              <a:t>chọn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2" dirty="0">
                <a:latin typeface="Arial"/>
                <a:cs typeface="Arial"/>
              </a:rPr>
              <a:t>giá trị </a:t>
            </a:r>
            <a:r>
              <a:rPr dirty="0">
                <a:latin typeface="Arial"/>
                <a:cs typeface="Arial"/>
              </a:rPr>
              <a:t>có</a:t>
            </a:r>
            <a:r>
              <a:rPr spc="4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sẵn.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1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7243" marR="173552">
              <a:lnSpc>
                <a:spcPts val="820"/>
              </a:lnSpc>
              <a:spcBef>
                <a:spcPts val="2"/>
              </a:spcBef>
            </a:pPr>
            <a:r>
              <a:rPr spc="-2" dirty="0">
                <a:latin typeface="Arial"/>
                <a:cs typeface="Arial"/>
              </a:rPr>
              <a:t>Nó phải được </a:t>
            </a:r>
            <a:r>
              <a:rPr spc="-4" dirty="0">
                <a:latin typeface="Arial"/>
                <a:cs typeface="Arial"/>
              </a:rPr>
              <a:t>xác </a:t>
            </a:r>
            <a:r>
              <a:rPr spc="-2" dirty="0">
                <a:latin typeface="Arial"/>
                <a:cs typeface="Arial"/>
              </a:rPr>
              <a:t>định </a:t>
            </a:r>
            <a:r>
              <a:rPr dirty="0">
                <a:latin typeface="Arial"/>
                <a:cs typeface="Arial"/>
              </a:rPr>
              <a:t>trên các </a:t>
            </a:r>
            <a:r>
              <a:rPr spc="-2" dirty="0">
                <a:latin typeface="Arial"/>
                <a:cs typeface="Arial"/>
              </a:rPr>
              <a:t>phần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2" dirty="0">
                <a:latin typeface="Arial"/>
                <a:cs typeface="Arial"/>
              </a:rPr>
              <a:t>form áp dụng </a:t>
            </a:r>
            <a:r>
              <a:rPr dirty="0">
                <a:latin typeface="Arial"/>
                <a:cs typeface="Arial"/>
              </a:rPr>
              <a:t>cho </a:t>
            </a:r>
            <a:r>
              <a:rPr spc="-2" dirty="0">
                <a:latin typeface="Arial"/>
                <a:cs typeface="Arial"/>
              </a:rPr>
              <a:t>tất </a:t>
            </a:r>
            <a:r>
              <a:rPr dirty="0">
                <a:latin typeface="Arial"/>
                <a:cs typeface="Arial"/>
              </a:rPr>
              <a:t>cả các </a:t>
            </a:r>
            <a:r>
              <a:rPr spc="-2" dirty="0">
                <a:latin typeface="Arial"/>
                <a:cs typeface="Arial"/>
              </a:rPr>
              <a:t>trường  input.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0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6129">
              <a:lnSpc>
                <a:spcPts val="884"/>
              </a:lnSpc>
            </a:pPr>
            <a:r>
              <a:rPr spc="-2" dirty="0">
                <a:latin typeface="Arial"/>
                <a:cs typeface="Arial"/>
              </a:rPr>
              <a:t>Phần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4" dirty="0">
                <a:latin typeface="Arial"/>
                <a:cs typeface="Arial"/>
              </a:rPr>
              <a:t>input </a:t>
            </a:r>
            <a:r>
              <a:rPr spc="-2" dirty="0">
                <a:latin typeface="Arial"/>
                <a:cs typeface="Arial"/>
              </a:rPr>
              <a:t>hỗ trợ autocomplete là text, url, tel, </a:t>
            </a:r>
            <a:r>
              <a:rPr spc="-4" dirty="0">
                <a:latin typeface="Arial"/>
                <a:cs typeface="Arial"/>
              </a:rPr>
              <a:t>password, </a:t>
            </a:r>
            <a:r>
              <a:rPr spc="-2" dirty="0">
                <a:latin typeface="Arial"/>
                <a:cs typeface="Arial"/>
              </a:rPr>
              <a:t>datepickers,</a:t>
            </a:r>
            <a:r>
              <a:rPr spc="88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range,</a:t>
            </a:r>
            <a:endParaRPr dirty="0">
              <a:latin typeface="Arial"/>
              <a:cs typeface="Arial"/>
            </a:endParaRPr>
          </a:p>
          <a:p>
            <a:pPr marL="6129">
              <a:lnSpc>
                <a:spcPts val="884"/>
              </a:lnSpc>
            </a:pPr>
            <a:r>
              <a:rPr spc="-2" dirty="0">
                <a:latin typeface="Arial"/>
                <a:cs typeface="Arial"/>
              </a:rPr>
              <a:t>and</a:t>
            </a:r>
            <a:r>
              <a:rPr dirty="0">
                <a:latin typeface="Arial"/>
                <a:cs typeface="Arial"/>
              </a:rPr>
              <a:t> </a:t>
            </a:r>
            <a:r>
              <a:rPr spc="-9" dirty="0">
                <a:latin typeface="Arial"/>
                <a:cs typeface="Arial"/>
              </a:rPr>
              <a:t>color.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3"/>
              </a:spcBef>
            </a:pPr>
            <a:endParaRPr dirty="0">
              <a:latin typeface="Times New Roman"/>
              <a:cs typeface="Times New Roman"/>
            </a:endParaRPr>
          </a:p>
          <a:p>
            <a:pPr marL="5571" marR="7800">
              <a:lnSpc>
                <a:spcPts val="820"/>
              </a:lnSpc>
              <a:spcBef>
                <a:spcPts val="2"/>
              </a:spcBef>
            </a:pPr>
            <a:r>
              <a:rPr spc="-2" dirty="0">
                <a:latin typeface="Arial"/>
                <a:cs typeface="Arial"/>
              </a:rPr>
              <a:t>Các </a:t>
            </a:r>
            <a:r>
              <a:rPr dirty="0">
                <a:latin typeface="Arial"/>
                <a:cs typeface="Arial"/>
              </a:rPr>
              <a:t>tính </a:t>
            </a:r>
            <a:r>
              <a:rPr spc="-2" dirty="0">
                <a:latin typeface="Arial"/>
                <a:cs typeface="Arial"/>
              </a:rPr>
              <a:t>năng autoComplete bao gồm hai trạng </a:t>
            </a:r>
            <a:r>
              <a:rPr dirty="0">
                <a:latin typeface="Arial"/>
                <a:cs typeface="Arial"/>
              </a:rPr>
              <a:t>thái </a:t>
            </a:r>
            <a:r>
              <a:rPr spc="-2" dirty="0">
                <a:latin typeface="Arial"/>
                <a:cs typeface="Arial"/>
              </a:rPr>
              <a:t>mở </a:t>
            </a:r>
            <a:r>
              <a:rPr dirty="0">
                <a:latin typeface="Arial"/>
                <a:cs typeface="Arial"/>
              </a:rPr>
              <a:t>và tắt. Về trạng thái chỉ  </a:t>
            </a:r>
            <a:r>
              <a:rPr spc="-2" dirty="0">
                <a:latin typeface="Arial"/>
                <a:cs typeface="Arial"/>
              </a:rPr>
              <a:t>ra rằng dữ liệu đó không phải là nhạy </a:t>
            </a:r>
            <a:r>
              <a:rPr dirty="0">
                <a:latin typeface="Arial"/>
                <a:cs typeface="Arial"/>
              </a:rPr>
              <a:t>cảm có </a:t>
            </a:r>
            <a:r>
              <a:rPr spc="-2" dirty="0">
                <a:latin typeface="Arial"/>
                <a:cs typeface="Arial"/>
              </a:rPr>
              <a:t>thể được nhớ </a:t>
            </a:r>
            <a:r>
              <a:rPr dirty="0">
                <a:latin typeface="Arial"/>
                <a:cs typeface="Arial"/>
              </a:rPr>
              <a:t>của </a:t>
            </a:r>
            <a:r>
              <a:rPr spc="-2" dirty="0">
                <a:latin typeface="Arial"/>
                <a:cs typeface="Arial"/>
              </a:rPr>
              <a:t>trình</a:t>
            </a:r>
            <a:r>
              <a:rPr spc="50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duyệt.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6964" marR="33150">
              <a:lnSpc>
                <a:spcPts val="820"/>
              </a:lnSpc>
            </a:pPr>
            <a:r>
              <a:rPr spc="-9" dirty="0">
                <a:latin typeface="Arial"/>
                <a:cs typeface="Arial"/>
              </a:rPr>
              <a:t>Trạng </a:t>
            </a:r>
            <a:r>
              <a:rPr spc="-2" dirty="0">
                <a:latin typeface="Arial"/>
                <a:cs typeface="Arial"/>
              </a:rPr>
              <a:t>thái </a:t>
            </a:r>
            <a:r>
              <a:rPr dirty="0">
                <a:latin typeface="Arial"/>
                <a:cs typeface="Arial"/>
              </a:rPr>
              <a:t>tắt chỉ </a:t>
            </a:r>
            <a:r>
              <a:rPr spc="-2" dirty="0">
                <a:latin typeface="Arial"/>
                <a:cs typeface="Arial"/>
              </a:rPr>
              <a:t>ra rằng dữ liệu </a:t>
            </a:r>
            <a:r>
              <a:rPr dirty="0">
                <a:latin typeface="Arial"/>
                <a:cs typeface="Arial"/>
              </a:rPr>
              <a:t>sẽ </a:t>
            </a:r>
            <a:r>
              <a:rPr spc="-2" dirty="0">
                <a:latin typeface="Arial"/>
                <a:cs typeface="Arial"/>
              </a:rPr>
              <a:t>không được ghi nhớ. </a:t>
            </a:r>
            <a:r>
              <a:rPr spc="-4" dirty="0">
                <a:latin typeface="Arial"/>
                <a:cs typeface="Arial"/>
              </a:rPr>
              <a:t>Những </a:t>
            </a:r>
            <a:r>
              <a:rPr spc="-2" dirty="0">
                <a:latin typeface="Arial"/>
                <a:cs typeface="Arial"/>
              </a:rPr>
              <a:t>dữ liệu này </a:t>
            </a:r>
            <a:r>
              <a:rPr dirty="0">
                <a:latin typeface="Arial"/>
                <a:cs typeface="Arial"/>
              </a:rPr>
              <a:t>có  thể </a:t>
            </a:r>
            <a:r>
              <a:rPr spc="-2" dirty="0">
                <a:latin typeface="Arial"/>
                <a:cs typeface="Arial"/>
              </a:rPr>
              <a:t>nhạy </a:t>
            </a:r>
            <a:r>
              <a:rPr dirty="0">
                <a:latin typeface="Arial"/>
                <a:cs typeface="Arial"/>
              </a:rPr>
              <a:t>cảm và </a:t>
            </a:r>
            <a:r>
              <a:rPr spc="-2" dirty="0">
                <a:latin typeface="Arial"/>
                <a:cs typeface="Arial"/>
              </a:rPr>
              <a:t>không an toàn để lưu </a:t>
            </a:r>
            <a:r>
              <a:rPr dirty="0">
                <a:latin typeface="Arial"/>
                <a:cs typeface="Arial"/>
              </a:rPr>
              <a:t>trữ với </a:t>
            </a:r>
            <a:r>
              <a:rPr spc="-2" dirty="0">
                <a:latin typeface="Arial"/>
                <a:cs typeface="Arial"/>
              </a:rPr>
              <a:t>các trình</a:t>
            </a:r>
            <a:r>
              <a:rPr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duyệt.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0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6686" marR="146809">
              <a:lnSpc>
                <a:spcPts val="820"/>
              </a:lnSpc>
            </a:pPr>
            <a:r>
              <a:rPr spc="-2" dirty="0">
                <a:latin typeface="Arial"/>
                <a:cs typeface="Arial"/>
              </a:rPr>
              <a:t>Theo mặc định, </a:t>
            </a:r>
            <a:r>
              <a:rPr spc="-4" dirty="0">
                <a:latin typeface="Arial"/>
                <a:cs typeface="Arial"/>
              </a:rPr>
              <a:t>nhiều </a:t>
            </a:r>
            <a:r>
              <a:rPr spc="-2" dirty="0">
                <a:latin typeface="Arial"/>
                <a:cs typeface="Arial"/>
              </a:rPr>
              <a:t>trình </a:t>
            </a:r>
            <a:r>
              <a:rPr spc="-4" dirty="0">
                <a:latin typeface="Arial"/>
                <a:cs typeface="Arial"/>
              </a:rPr>
              <a:t>duyệt </a:t>
            </a:r>
            <a:r>
              <a:rPr dirty="0">
                <a:latin typeface="Arial"/>
                <a:cs typeface="Arial"/>
              </a:rPr>
              <a:t>có </a:t>
            </a:r>
            <a:r>
              <a:rPr spc="-2" dirty="0">
                <a:latin typeface="Arial"/>
                <a:cs typeface="Arial"/>
              </a:rPr>
              <a:t>tính năng autoComplete được </a:t>
            </a:r>
            <a:r>
              <a:rPr dirty="0">
                <a:latin typeface="Arial"/>
                <a:cs typeface="Arial"/>
              </a:rPr>
              <a:t>kích </a:t>
            </a:r>
            <a:r>
              <a:rPr spc="-4" dirty="0">
                <a:latin typeface="Arial"/>
                <a:cs typeface="Arial"/>
              </a:rPr>
              <a:t>hoạt  </a:t>
            </a:r>
            <a:r>
              <a:rPr spc="-2" dirty="0">
                <a:latin typeface="Arial"/>
                <a:cs typeface="Arial"/>
              </a:rPr>
              <a:t>trong</a:t>
            </a:r>
            <a:r>
              <a:rPr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đó.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2"/>
              </a:spcBef>
            </a:pPr>
            <a:endParaRPr sz="700" dirty="0">
              <a:latin typeface="Times New Roman"/>
              <a:cs typeface="Times New Roman"/>
            </a:endParaRPr>
          </a:p>
          <a:p>
            <a:pPr marL="5571" marR="137894">
              <a:lnSpc>
                <a:spcPts val="820"/>
              </a:lnSpc>
            </a:pPr>
            <a:r>
              <a:rPr spc="-2" dirty="0">
                <a:latin typeface="Arial"/>
                <a:cs typeface="Arial"/>
              </a:rPr>
              <a:t>Các trình </a:t>
            </a:r>
            <a:r>
              <a:rPr spc="-4" dirty="0">
                <a:latin typeface="Arial"/>
                <a:cs typeface="Arial"/>
              </a:rPr>
              <a:t>duyệt </a:t>
            </a:r>
            <a:r>
              <a:rPr dirty="0">
                <a:latin typeface="Arial"/>
                <a:cs typeface="Arial"/>
              </a:rPr>
              <a:t>không </a:t>
            </a:r>
            <a:r>
              <a:rPr spc="-2" dirty="0">
                <a:latin typeface="Arial"/>
                <a:cs typeface="Arial"/>
              </a:rPr>
              <a:t>hỗ </a:t>
            </a:r>
            <a:r>
              <a:rPr dirty="0">
                <a:latin typeface="Arial"/>
                <a:cs typeface="Arial"/>
              </a:rPr>
              <a:t>trợ </a:t>
            </a:r>
            <a:r>
              <a:rPr spc="-2" dirty="0">
                <a:latin typeface="Arial"/>
                <a:cs typeface="Arial"/>
              </a:rPr>
              <a:t>autocomplete, </a:t>
            </a:r>
            <a:r>
              <a:rPr dirty="0">
                <a:latin typeface="Arial"/>
                <a:cs typeface="Arial"/>
              </a:rPr>
              <a:t>có </a:t>
            </a:r>
            <a:r>
              <a:rPr spc="-2" dirty="0">
                <a:latin typeface="Arial"/>
                <a:cs typeface="Arial"/>
              </a:rPr>
              <a:t>thể được bật hoặc </a:t>
            </a:r>
            <a:r>
              <a:rPr dirty="0">
                <a:latin typeface="Arial"/>
                <a:cs typeface="Arial"/>
              </a:rPr>
              <a:t>tắt </a:t>
            </a:r>
            <a:r>
              <a:rPr spc="-2" dirty="0">
                <a:latin typeface="Arial"/>
                <a:cs typeface="Arial"/>
              </a:rPr>
              <a:t>hành </a:t>
            </a:r>
            <a:r>
              <a:rPr dirty="0">
                <a:latin typeface="Arial"/>
                <a:cs typeface="Arial"/>
              </a:rPr>
              <a:t>vi  </a:t>
            </a:r>
            <a:r>
              <a:rPr spc="-2" dirty="0">
                <a:latin typeface="Arial"/>
                <a:cs typeface="Arial"/>
              </a:rPr>
              <a:t>này bằng </a:t>
            </a:r>
            <a:r>
              <a:rPr dirty="0">
                <a:latin typeface="Arial"/>
                <a:cs typeface="Arial"/>
              </a:rPr>
              <a:t>cách </a:t>
            </a:r>
            <a:r>
              <a:rPr spc="-2" dirty="0">
                <a:latin typeface="Arial"/>
                <a:cs typeface="Arial"/>
              </a:rPr>
              <a:t>xác định </a:t>
            </a:r>
            <a:r>
              <a:rPr dirty="0">
                <a:latin typeface="Arial"/>
                <a:cs typeface="Arial"/>
              </a:rPr>
              <a:t>thuộc tính</a:t>
            </a:r>
            <a:r>
              <a:rPr spc="24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autoComplete.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621013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Thuộc tính </a:t>
            </a:r>
            <a:r>
              <a:rPr spc="-7" dirty="0"/>
              <a:t>Autocomplete</a:t>
            </a:r>
            <a:r>
              <a:rPr spc="-35" dirty="0"/>
              <a:t> </a:t>
            </a:r>
            <a:r>
              <a:rPr dirty="0"/>
              <a:t>2-2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414384"/>
            <a:ext cx="986628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 </a:t>
            </a:r>
            <a:r>
              <a:rPr spc="2" dirty="0">
                <a:latin typeface="Calibri"/>
                <a:cs typeface="Calibri"/>
              </a:rPr>
              <a:t>dụ</a:t>
            </a:r>
            <a:r>
              <a:rPr spc="-12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autocomplete.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1725" y="646148"/>
            <a:ext cx="2479195" cy="13507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2343" y="2185227"/>
            <a:ext cx="3673063" cy="540231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 </a:t>
            </a:r>
            <a:r>
              <a:rPr spc="2" dirty="0">
                <a:latin typeface="Calibri"/>
                <a:cs typeface="Calibri"/>
              </a:rPr>
              <a:t>dụ </a:t>
            </a:r>
            <a:r>
              <a:rPr spc="-2" dirty="0">
                <a:latin typeface="Calibri"/>
                <a:cs typeface="Calibri"/>
              </a:rPr>
              <a:t>tắt</a:t>
            </a:r>
            <a:r>
              <a:rPr spc="-2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autocomplete.</a:t>
            </a:r>
          </a:p>
          <a:p>
            <a:pPr>
              <a:spcBef>
                <a:spcPts val="4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159345"/>
            <a:r>
              <a:rPr sz="700" spc="-2" dirty="0">
                <a:latin typeface="Courier New"/>
                <a:cs typeface="Courier New"/>
              </a:rPr>
              <a:t>E-mail: &lt;input type=”email” name=”email” autocomplete=”off”</a:t>
            </a:r>
            <a:r>
              <a:rPr sz="700" spc="50" dirty="0">
                <a:latin typeface="Courier New"/>
                <a:cs typeface="Courier New"/>
              </a:rPr>
              <a:t> </a:t>
            </a:r>
            <a:r>
              <a:rPr sz="700" spc="-4" dirty="0">
                <a:latin typeface="Courier New"/>
                <a:cs typeface="Courier New"/>
              </a:rPr>
              <a:t>/&gt;</a:t>
            </a:r>
            <a:endParaRPr sz="700" dirty="0">
              <a:latin typeface="Courier New"/>
              <a:cs typeface="Courier New"/>
            </a:endParaRPr>
          </a:p>
          <a:p>
            <a:pPr marL="587792">
              <a:spcBef>
                <a:spcPts val="222"/>
              </a:spcBef>
            </a:pPr>
            <a:r>
              <a:rPr sz="700" spc="-2" dirty="0">
                <a:latin typeface="Courier New"/>
                <a:cs typeface="Courier New"/>
              </a:rPr>
              <a:t>&lt;input type=”submit”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value=”submit”/&gt;</a:t>
            </a:r>
            <a:endParaRPr sz="7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71032"/>
            <a:ext cx="3000591" cy="175184"/>
          </a:xfrm>
          <a:prstGeom prst="rect">
            <a:avLst/>
          </a:prstGeom>
        </p:spPr>
        <p:txBody>
          <a:bodyPr vert="horz" wrap="square" lIns="0" tIns="5850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6"/>
              </a:spcBef>
            </a:pPr>
            <a:r>
              <a:rPr dirty="0"/>
              <a:t>Những tính </a:t>
            </a:r>
            <a:r>
              <a:rPr spc="-2" dirty="0"/>
              <a:t>năng </a:t>
            </a:r>
            <a:r>
              <a:rPr dirty="0"/>
              <a:t>mới </a:t>
            </a:r>
            <a:r>
              <a:rPr spc="-7" dirty="0"/>
              <a:t>trong </a:t>
            </a:r>
            <a:r>
              <a:rPr spc="-2" dirty="0"/>
              <a:t>HTML5</a:t>
            </a:r>
            <a:r>
              <a:rPr spc="13" dirty="0"/>
              <a:t> </a:t>
            </a:r>
            <a:r>
              <a:rPr spc="-4" dirty="0"/>
              <a:t>Forms</a:t>
            </a:r>
            <a:endParaRPr dirty="0"/>
          </a:p>
        </p:txBody>
      </p:sp>
      <p:sp>
        <p:nvSpPr>
          <p:cNvPr id="27" name="object 2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356968"/>
            <a:ext cx="3336435" cy="255909"/>
          </a:xfrm>
          <a:prstGeom prst="rect">
            <a:avLst/>
          </a:prstGeom>
        </p:spPr>
        <p:txBody>
          <a:bodyPr vert="horz" wrap="square" lIns="0" tIns="18107" rIns="0" bIns="0" rtlCol="0">
            <a:spAutoFit/>
          </a:bodyPr>
          <a:lstStyle/>
          <a:p>
            <a:pPr marL="125916" marR="2229" indent="-120344">
              <a:lnSpc>
                <a:spcPts val="904"/>
              </a:lnSpc>
              <a:spcBef>
                <a:spcPts val="14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HTML5 </a:t>
            </a:r>
            <a:r>
              <a:rPr spc="-4" dirty="0">
                <a:latin typeface="Calibri"/>
                <a:cs typeface="Calibri"/>
              </a:rPr>
              <a:t>Web </a:t>
            </a:r>
            <a:r>
              <a:rPr dirty="0">
                <a:latin typeface="Calibri"/>
                <a:cs typeface="Calibri"/>
              </a:rPr>
              <a:t>forms </a:t>
            </a:r>
            <a:r>
              <a:rPr spc="2" dirty="0">
                <a:latin typeface="Calibri"/>
                <a:cs typeface="Calibri"/>
              </a:rPr>
              <a:t>mang </a:t>
            </a:r>
            <a:r>
              <a:rPr dirty="0">
                <a:latin typeface="Calibri"/>
                <a:cs typeface="Calibri"/>
              </a:rPr>
              <a:t>lại những cải tiến lớn liên quan </a:t>
            </a:r>
            <a:r>
              <a:rPr spc="2" dirty="0">
                <a:latin typeface="Calibri"/>
                <a:cs typeface="Calibri"/>
              </a:rPr>
              <a:t>đến </a:t>
            </a:r>
            <a:r>
              <a:rPr dirty="0">
                <a:latin typeface="Calibri"/>
                <a:cs typeface="Calibri"/>
              </a:rPr>
              <a:t>việc </a:t>
            </a:r>
            <a:r>
              <a:rPr spc="-2" dirty="0">
                <a:latin typeface="Calibri"/>
                <a:cs typeface="Calibri"/>
              </a:rPr>
              <a:t>tạo </a:t>
            </a:r>
            <a:r>
              <a:rPr spc="-7" dirty="0">
                <a:latin typeface="Calibri"/>
                <a:cs typeface="Calibri"/>
              </a:rPr>
              <a:t>ra </a:t>
            </a:r>
            <a:r>
              <a:rPr dirty="0">
                <a:latin typeface="Calibri"/>
                <a:cs typeface="Calibri"/>
              </a:rPr>
              <a:t>biểu  </a:t>
            </a:r>
            <a:r>
              <a:rPr spc="2" dirty="0">
                <a:latin typeface="Calibri"/>
                <a:cs typeface="Calibri"/>
              </a:rPr>
              <a:t>mẫu để </a:t>
            </a:r>
            <a:r>
              <a:rPr dirty="0">
                <a:latin typeface="Calibri"/>
                <a:cs typeface="Calibri"/>
              </a:rPr>
              <a:t>các nhà phát triển </a:t>
            </a:r>
            <a:r>
              <a:rPr spc="-4" dirty="0">
                <a:latin typeface="Calibri"/>
                <a:cs typeface="Calibri"/>
              </a:rPr>
              <a:t>Web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spc="2" dirty="0">
                <a:latin typeface="Calibri"/>
                <a:cs typeface="Calibri"/>
              </a:rPr>
              <a:t>cũng cho </a:t>
            </a:r>
            <a:r>
              <a:rPr dirty="0">
                <a:latin typeface="Calibri"/>
                <a:cs typeface="Calibri"/>
              </a:rPr>
              <a:t>người dùng </a:t>
            </a:r>
            <a:r>
              <a:rPr spc="2" dirty="0">
                <a:latin typeface="Calibri"/>
                <a:cs typeface="Calibri"/>
              </a:rPr>
              <a:t>tương </a:t>
            </a:r>
            <a:r>
              <a:rPr spc="-2" dirty="0">
                <a:latin typeface="Calibri"/>
                <a:cs typeface="Calibri"/>
              </a:rPr>
              <a:t>tác </a:t>
            </a:r>
            <a:r>
              <a:rPr dirty="0">
                <a:latin typeface="Calibri"/>
                <a:cs typeface="Calibri"/>
              </a:rPr>
              <a:t>với</a:t>
            </a:r>
            <a:r>
              <a:rPr spc="-10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chúng.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6365" y="714503"/>
            <a:ext cx="3430779" cy="259309"/>
          </a:xfrm>
          <a:custGeom>
            <a:avLst/>
            <a:gdLst/>
            <a:ahLst/>
            <a:cxnLst/>
            <a:rect l="l" t="t" r="r" b="b"/>
            <a:pathLst>
              <a:path w="7920355" h="581025">
                <a:moveTo>
                  <a:pt x="7862189" y="0"/>
                </a:moveTo>
                <a:lnTo>
                  <a:pt x="58064" y="0"/>
                </a:lnTo>
                <a:lnTo>
                  <a:pt x="35463" y="4568"/>
                </a:lnTo>
                <a:lnTo>
                  <a:pt x="17006" y="17018"/>
                </a:lnTo>
                <a:lnTo>
                  <a:pt x="4563" y="35468"/>
                </a:lnTo>
                <a:lnTo>
                  <a:pt x="0" y="58038"/>
                </a:lnTo>
                <a:lnTo>
                  <a:pt x="0" y="522604"/>
                </a:lnTo>
                <a:lnTo>
                  <a:pt x="4563" y="545175"/>
                </a:lnTo>
                <a:lnTo>
                  <a:pt x="17006" y="563626"/>
                </a:lnTo>
                <a:lnTo>
                  <a:pt x="35463" y="576075"/>
                </a:lnTo>
                <a:lnTo>
                  <a:pt x="58064" y="580643"/>
                </a:lnTo>
                <a:lnTo>
                  <a:pt x="7862189" y="580643"/>
                </a:lnTo>
                <a:lnTo>
                  <a:pt x="7884759" y="576075"/>
                </a:lnTo>
                <a:lnTo>
                  <a:pt x="7903210" y="563626"/>
                </a:lnTo>
                <a:lnTo>
                  <a:pt x="7915659" y="545175"/>
                </a:lnTo>
                <a:lnTo>
                  <a:pt x="7920228" y="522604"/>
                </a:lnTo>
                <a:lnTo>
                  <a:pt x="7920228" y="58038"/>
                </a:lnTo>
                <a:lnTo>
                  <a:pt x="7915659" y="35468"/>
                </a:lnTo>
                <a:lnTo>
                  <a:pt x="7903209" y="17018"/>
                </a:lnTo>
                <a:lnTo>
                  <a:pt x="7884759" y="4568"/>
                </a:lnTo>
                <a:lnTo>
                  <a:pt x="7862189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6365" y="714503"/>
            <a:ext cx="3430779" cy="259309"/>
          </a:xfrm>
          <a:custGeom>
            <a:avLst/>
            <a:gdLst/>
            <a:ahLst/>
            <a:cxnLst/>
            <a:rect l="l" t="t" r="r" b="b"/>
            <a:pathLst>
              <a:path w="7920355" h="581025">
                <a:moveTo>
                  <a:pt x="0" y="58038"/>
                </a:moveTo>
                <a:lnTo>
                  <a:pt x="4563" y="35468"/>
                </a:lnTo>
                <a:lnTo>
                  <a:pt x="17006" y="17018"/>
                </a:lnTo>
                <a:lnTo>
                  <a:pt x="35463" y="4568"/>
                </a:lnTo>
                <a:lnTo>
                  <a:pt x="58064" y="0"/>
                </a:lnTo>
                <a:lnTo>
                  <a:pt x="7862189" y="0"/>
                </a:lnTo>
                <a:lnTo>
                  <a:pt x="7884759" y="4568"/>
                </a:lnTo>
                <a:lnTo>
                  <a:pt x="7903209" y="17018"/>
                </a:lnTo>
                <a:lnTo>
                  <a:pt x="7915659" y="35468"/>
                </a:lnTo>
                <a:lnTo>
                  <a:pt x="7920228" y="58038"/>
                </a:lnTo>
                <a:lnTo>
                  <a:pt x="7920228" y="522604"/>
                </a:lnTo>
                <a:lnTo>
                  <a:pt x="7915659" y="545175"/>
                </a:lnTo>
                <a:lnTo>
                  <a:pt x="7903210" y="563626"/>
                </a:lnTo>
                <a:lnTo>
                  <a:pt x="7884759" y="576075"/>
                </a:lnTo>
                <a:lnTo>
                  <a:pt x="7862189" y="580643"/>
                </a:lnTo>
                <a:lnTo>
                  <a:pt x="58064" y="580643"/>
                </a:lnTo>
                <a:lnTo>
                  <a:pt x="35463" y="576075"/>
                </a:lnTo>
                <a:lnTo>
                  <a:pt x="17006" y="563626"/>
                </a:lnTo>
                <a:lnTo>
                  <a:pt x="4563" y="545175"/>
                </a:lnTo>
                <a:lnTo>
                  <a:pt x="0" y="522604"/>
                </a:lnTo>
                <a:lnTo>
                  <a:pt x="0" y="5803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1129" y="775547"/>
            <a:ext cx="3147077" cy="11306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Những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thay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đổi mới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trong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HTML5</a:t>
            </a:r>
            <a:r>
              <a:rPr sz="700" spc="4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forms:</a:t>
            </a:r>
            <a:endParaRPr sz="7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9635" y="973642"/>
            <a:ext cx="322091" cy="209715"/>
          </a:xfrm>
          <a:custGeom>
            <a:avLst/>
            <a:gdLst/>
            <a:ahLst/>
            <a:cxnLst/>
            <a:rect l="l" t="t" r="r" b="b"/>
            <a:pathLst>
              <a:path w="743585" h="469900">
                <a:moveTo>
                  <a:pt x="0" y="0"/>
                </a:moveTo>
                <a:lnTo>
                  <a:pt x="0" y="469900"/>
                </a:lnTo>
                <a:lnTo>
                  <a:pt x="743077" y="469900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31121" y="1085188"/>
            <a:ext cx="1178342" cy="196112"/>
          </a:xfrm>
          <a:custGeom>
            <a:avLst/>
            <a:gdLst/>
            <a:ahLst/>
            <a:cxnLst/>
            <a:rect l="l" t="t" r="r" b="b"/>
            <a:pathLst>
              <a:path w="2720340" h="439419">
                <a:moveTo>
                  <a:pt x="2676398" y="0"/>
                </a:moveTo>
                <a:lnTo>
                  <a:pt x="43942" y="0"/>
                </a:lnTo>
                <a:lnTo>
                  <a:pt x="26842" y="3454"/>
                </a:lnTo>
                <a:lnTo>
                  <a:pt x="12874" y="12874"/>
                </a:lnTo>
                <a:lnTo>
                  <a:pt x="3454" y="26842"/>
                </a:lnTo>
                <a:lnTo>
                  <a:pt x="0" y="43942"/>
                </a:lnTo>
                <a:lnTo>
                  <a:pt x="0" y="394970"/>
                </a:lnTo>
                <a:lnTo>
                  <a:pt x="3454" y="412069"/>
                </a:lnTo>
                <a:lnTo>
                  <a:pt x="12874" y="426037"/>
                </a:lnTo>
                <a:lnTo>
                  <a:pt x="26842" y="435457"/>
                </a:lnTo>
                <a:lnTo>
                  <a:pt x="43942" y="438912"/>
                </a:lnTo>
                <a:lnTo>
                  <a:pt x="2676398" y="438912"/>
                </a:lnTo>
                <a:lnTo>
                  <a:pt x="2693497" y="435457"/>
                </a:lnTo>
                <a:lnTo>
                  <a:pt x="2707465" y="426037"/>
                </a:lnTo>
                <a:lnTo>
                  <a:pt x="2716885" y="412069"/>
                </a:lnTo>
                <a:lnTo>
                  <a:pt x="2720340" y="394970"/>
                </a:lnTo>
                <a:lnTo>
                  <a:pt x="2720340" y="43942"/>
                </a:lnTo>
                <a:lnTo>
                  <a:pt x="2716885" y="26842"/>
                </a:lnTo>
                <a:lnTo>
                  <a:pt x="2707465" y="12874"/>
                </a:lnTo>
                <a:lnTo>
                  <a:pt x="2693497" y="3454"/>
                </a:lnTo>
                <a:lnTo>
                  <a:pt x="2676398" y="0"/>
                </a:lnTo>
                <a:close/>
              </a:path>
            </a:pathLst>
          </a:custGeom>
          <a:solidFill>
            <a:srgbClr val="CCC1DA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31121" y="1085188"/>
            <a:ext cx="1178342" cy="196112"/>
          </a:xfrm>
          <a:custGeom>
            <a:avLst/>
            <a:gdLst/>
            <a:ahLst/>
            <a:cxnLst/>
            <a:rect l="l" t="t" r="r" b="b"/>
            <a:pathLst>
              <a:path w="2720340" h="439419">
                <a:moveTo>
                  <a:pt x="0" y="43942"/>
                </a:moveTo>
                <a:lnTo>
                  <a:pt x="3454" y="26842"/>
                </a:lnTo>
                <a:lnTo>
                  <a:pt x="12874" y="12874"/>
                </a:lnTo>
                <a:lnTo>
                  <a:pt x="26842" y="3454"/>
                </a:lnTo>
                <a:lnTo>
                  <a:pt x="43942" y="0"/>
                </a:lnTo>
                <a:lnTo>
                  <a:pt x="2676398" y="0"/>
                </a:lnTo>
                <a:lnTo>
                  <a:pt x="2693497" y="3454"/>
                </a:lnTo>
                <a:lnTo>
                  <a:pt x="2707465" y="12874"/>
                </a:lnTo>
                <a:lnTo>
                  <a:pt x="2716885" y="26842"/>
                </a:lnTo>
                <a:lnTo>
                  <a:pt x="2720340" y="43942"/>
                </a:lnTo>
                <a:lnTo>
                  <a:pt x="2720340" y="394970"/>
                </a:lnTo>
                <a:lnTo>
                  <a:pt x="2716885" y="412069"/>
                </a:lnTo>
                <a:lnTo>
                  <a:pt x="2707465" y="426037"/>
                </a:lnTo>
                <a:lnTo>
                  <a:pt x="2693497" y="435457"/>
                </a:lnTo>
                <a:lnTo>
                  <a:pt x="2676398" y="438912"/>
                </a:lnTo>
                <a:lnTo>
                  <a:pt x="43942" y="438912"/>
                </a:lnTo>
                <a:lnTo>
                  <a:pt x="26842" y="435457"/>
                </a:lnTo>
                <a:lnTo>
                  <a:pt x="12874" y="426037"/>
                </a:lnTo>
                <a:lnTo>
                  <a:pt x="3454" y="412069"/>
                </a:lnTo>
                <a:lnTo>
                  <a:pt x="0" y="394970"/>
                </a:lnTo>
                <a:lnTo>
                  <a:pt x="0" y="43942"/>
                </a:lnTo>
                <a:close/>
              </a:path>
            </a:pathLst>
          </a:custGeom>
          <a:ln w="25907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09635" y="973642"/>
            <a:ext cx="322091" cy="493680"/>
          </a:xfrm>
          <a:custGeom>
            <a:avLst/>
            <a:gdLst/>
            <a:ahLst/>
            <a:cxnLst/>
            <a:rect l="l" t="t" r="r" b="b"/>
            <a:pathLst>
              <a:path w="743585" h="1106170">
                <a:moveTo>
                  <a:pt x="0" y="0"/>
                </a:moveTo>
                <a:lnTo>
                  <a:pt x="0" y="1105916"/>
                </a:lnTo>
                <a:lnTo>
                  <a:pt x="743077" y="1105916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31121" y="1381056"/>
            <a:ext cx="1244355" cy="172306"/>
          </a:xfrm>
          <a:custGeom>
            <a:avLst/>
            <a:gdLst/>
            <a:ahLst/>
            <a:cxnLst/>
            <a:rect l="l" t="t" r="r" b="b"/>
            <a:pathLst>
              <a:path w="2872740" h="386079">
                <a:moveTo>
                  <a:pt x="2834132" y="0"/>
                </a:moveTo>
                <a:lnTo>
                  <a:pt x="38608" y="0"/>
                </a:lnTo>
                <a:lnTo>
                  <a:pt x="23574" y="3032"/>
                </a:lnTo>
                <a:lnTo>
                  <a:pt x="11303" y="11302"/>
                </a:lnTo>
                <a:lnTo>
                  <a:pt x="3032" y="23574"/>
                </a:lnTo>
                <a:lnTo>
                  <a:pt x="0" y="38607"/>
                </a:lnTo>
                <a:lnTo>
                  <a:pt x="0" y="346963"/>
                </a:lnTo>
                <a:lnTo>
                  <a:pt x="3032" y="361997"/>
                </a:lnTo>
                <a:lnTo>
                  <a:pt x="11303" y="374268"/>
                </a:lnTo>
                <a:lnTo>
                  <a:pt x="23574" y="382539"/>
                </a:lnTo>
                <a:lnTo>
                  <a:pt x="38608" y="385571"/>
                </a:lnTo>
                <a:lnTo>
                  <a:pt x="2834132" y="385571"/>
                </a:lnTo>
                <a:lnTo>
                  <a:pt x="2849165" y="382539"/>
                </a:lnTo>
                <a:lnTo>
                  <a:pt x="2861437" y="374268"/>
                </a:lnTo>
                <a:lnTo>
                  <a:pt x="2869707" y="361997"/>
                </a:lnTo>
                <a:lnTo>
                  <a:pt x="2872740" y="346963"/>
                </a:lnTo>
                <a:lnTo>
                  <a:pt x="2872740" y="38607"/>
                </a:lnTo>
                <a:lnTo>
                  <a:pt x="2869707" y="23574"/>
                </a:lnTo>
                <a:lnTo>
                  <a:pt x="2861437" y="11302"/>
                </a:lnTo>
                <a:lnTo>
                  <a:pt x="2849165" y="3032"/>
                </a:lnTo>
                <a:lnTo>
                  <a:pt x="2834132" y="0"/>
                </a:lnTo>
                <a:close/>
              </a:path>
            </a:pathLst>
          </a:custGeom>
          <a:solidFill>
            <a:srgbClr val="F9C090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31121" y="1381056"/>
            <a:ext cx="1244355" cy="172306"/>
          </a:xfrm>
          <a:custGeom>
            <a:avLst/>
            <a:gdLst/>
            <a:ahLst/>
            <a:cxnLst/>
            <a:rect l="l" t="t" r="r" b="b"/>
            <a:pathLst>
              <a:path w="2872740" h="386079">
                <a:moveTo>
                  <a:pt x="0" y="38607"/>
                </a:moveTo>
                <a:lnTo>
                  <a:pt x="3032" y="23574"/>
                </a:lnTo>
                <a:lnTo>
                  <a:pt x="11303" y="11302"/>
                </a:lnTo>
                <a:lnTo>
                  <a:pt x="23574" y="3032"/>
                </a:lnTo>
                <a:lnTo>
                  <a:pt x="38608" y="0"/>
                </a:lnTo>
                <a:lnTo>
                  <a:pt x="2834132" y="0"/>
                </a:lnTo>
                <a:lnTo>
                  <a:pt x="2849165" y="3032"/>
                </a:lnTo>
                <a:lnTo>
                  <a:pt x="2861437" y="11302"/>
                </a:lnTo>
                <a:lnTo>
                  <a:pt x="2869707" y="23574"/>
                </a:lnTo>
                <a:lnTo>
                  <a:pt x="2872740" y="38607"/>
                </a:lnTo>
                <a:lnTo>
                  <a:pt x="2872740" y="346963"/>
                </a:lnTo>
                <a:lnTo>
                  <a:pt x="2869707" y="361997"/>
                </a:lnTo>
                <a:lnTo>
                  <a:pt x="2861437" y="374268"/>
                </a:lnTo>
                <a:lnTo>
                  <a:pt x="2849165" y="382539"/>
                </a:lnTo>
                <a:lnTo>
                  <a:pt x="2834132" y="385571"/>
                </a:lnTo>
                <a:lnTo>
                  <a:pt x="38608" y="385571"/>
                </a:lnTo>
                <a:lnTo>
                  <a:pt x="23574" y="382539"/>
                </a:lnTo>
                <a:lnTo>
                  <a:pt x="11303" y="374268"/>
                </a:lnTo>
                <a:lnTo>
                  <a:pt x="3032" y="361997"/>
                </a:lnTo>
                <a:lnTo>
                  <a:pt x="0" y="346963"/>
                </a:lnTo>
                <a:lnTo>
                  <a:pt x="0" y="38607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9635" y="973642"/>
            <a:ext cx="322091" cy="784163"/>
          </a:xfrm>
          <a:custGeom>
            <a:avLst/>
            <a:gdLst/>
            <a:ahLst/>
            <a:cxnLst/>
            <a:rect l="l" t="t" r="r" b="b"/>
            <a:pathLst>
              <a:path w="743585" h="1757045">
                <a:moveTo>
                  <a:pt x="0" y="0"/>
                </a:moveTo>
                <a:lnTo>
                  <a:pt x="0" y="1756664"/>
                </a:lnTo>
                <a:lnTo>
                  <a:pt x="743077" y="1756664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31121" y="1666721"/>
            <a:ext cx="1382984" cy="181658"/>
          </a:xfrm>
          <a:custGeom>
            <a:avLst/>
            <a:gdLst/>
            <a:ahLst/>
            <a:cxnLst/>
            <a:rect l="l" t="t" r="r" b="b"/>
            <a:pathLst>
              <a:path w="3192779" h="407035">
                <a:moveTo>
                  <a:pt x="3152140" y="0"/>
                </a:moveTo>
                <a:lnTo>
                  <a:pt x="40640" y="0"/>
                </a:lnTo>
                <a:lnTo>
                  <a:pt x="24806" y="3188"/>
                </a:lnTo>
                <a:lnTo>
                  <a:pt x="11890" y="11890"/>
                </a:lnTo>
                <a:lnTo>
                  <a:pt x="3188" y="24806"/>
                </a:lnTo>
                <a:lnTo>
                  <a:pt x="0" y="40639"/>
                </a:lnTo>
                <a:lnTo>
                  <a:pt x="0" y="366268"/>
                </a:lnTo>
                <a:lnTo>
                  <a:pt x="3188" y="382101"/>
                </a:lnTo>
                <a:lnTo>
                  <a:pt x="11890" y="395017"/>
                </a:lnTo>
                <a:lnTo>
                  <a:pt x="24806" y="403719"/>
                </a:lnTo>
                <a:lnTo>
                  <a:pt x="40640" y="406907"/>
                </a:lnTo>
                <a:lnTo>
                  <a:pt x="3152140" y="406907"/>
                </a:lnTo>
                <a:lnTo>
                  <a:pt x="3167973" y="403719"/>
                </a:lnTo>
                <a:lnTo>
                  <a:pt x="3180889" y="395017"/>
                </a:lnTo>
                <a:lnTo>
                  <a:pt x="3189591" y="382101"/>
                </a:lnTo>
                <a:lnTo>
                  <a:pt x="3192780" y="366268"/>
                </a:lnTo>
                <a:lnTo>
                  <a:pt x="3192780" y="40639"/>
                </a:lnTo>
                <a:lnTo>
                  <a:pt x="3189591" y="24806"/>
                </a:lnTo>
                <a:lnTo>
                  <a:pt x="3180889" y="11890"/>
                </a:lnTo>
                <a:lnTo>
                  <a:pt x="3167973" y="3188"/>
                </a:lnTo>
                <a:lnTo>
                  <a:pt x="3152140" y="0"/>
                </a:lnTo>
                <a:close/>
              </a:path>
            </a:pathLst>
          </a:custGeom>
          <a:solidFill>
            <a:srgbClr val="C3D59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31121" y="1666721"/>
            <a:ext cx="1382984" cy="181658"/>
          </a:xfrm>
          <a:custGeom>
            <a:avLst/>
            <a:gdLst/>
            <a:ahLst/>
            <a:cxnLst/>
            <a:rect l="l" t="t" r="r" b="b"/>
            <a:pathLst>
              <a:path w="3192779" h="407035">
                <a:moveTo>
                  <a:pt x="0" y="40639"/>
                </a:moveTo>
                <a:lnTo>
                  <a:pt x="3188" y="24806"/>
                </a:lnTo>
                <a:lnTo>
                  <a:pt x="11890" y="11890"/>
                </a:lnTo>
                <a:lnTo>
                  <a:pt x="24806" y="3188"/>
                </a:lnTo>
                <a:lnTo>
                  <a:pt x="40640" y="0"/>
                </a:lnTo>
                <a:lnTo>
                  <a:pt x="3152140" y="0"/>
                </a:lnTo>
                <a:lnTo>
                  <a:pt x="3167973" y="3188"/>
                </a:lnTo>
                <a:lnTo>
                  <a:pt x="3180889" y="11890"/>
                </a:lnTo>
                <a:lnTo>
                  <a:pt x="3189591" y="24806"/>
                </a:lnTo>
                <a:lnTo>
                  <a:pt x="3192780" y="40639"/>
                </a:lnTo>
                <a:lnTo>
                  <a:pt x="3192780" y="366268"/>
                </a:lnTo>
                <a:lnTo>
                  <a:pt x="3189591" y="382101"/>
                </a:lnTo>
                <a:lnTo>
                  <a:pt x="3180889" y="395017"/>
                </a:lnTo>
                <a:lnTo>
                  <a:pt x="3167973" y="403719"/>
                </a:lnTo>
                <a:lnTo>
                  <a:pt x="3152140" y="406907"/>
                </a:lnTo>
                <a:lnTo>
                  <a:pt x="40640" y="406907"/>
                </a:lnTo>
                <a:lnTo>
                  <a:pt x="24806" y="403719"/>
                </a:lnTo>
                <a:lnTo>
                  <a:pt x="11890" y="395017"/>
                </a:lnTo>
                <a:lnTo>
                  <a:pt x="3188" y="382101"/>
                </a:lnTo>
                <a:lnTo>
                  <a:pt x="0" y="366268"/>
                </a:lnTo>
                <a:lnTo>
                  <a:pt x="0" y="40639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09635" y="973642"/>
            <a:ext cx="342170" cy="1023918"/>
          </a:xfrm>
          <a:custGeom>
            <a:avLst/>
            <a:gdLst/>
            <a:ahLst/>
            <a:cxnLst/>
            <a:rect l="l" t="t" r="r" b="b"/>
            <a:pathLst>
              <a:path w="789939" h="2294254">
                <a:moveTo>
                  <a:pt x="0" y="0"/>
                </a:moveTo>
                <a:lnTo>
                  <a:pt x="0" y="2294128"/>
                </a:lnTo>
                <a:lnTo>
                  <a:pt x="789686" y="2294128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51585" y="1908177"/>
            <a:ext cx="1583775" cy="178257"/>
          </a:xfrm>
          <a:custGeom>
            <a:avLst/>
            <a:gdLst/>
            <a:ahLst/>
            <a:cxnLst/>
            <a:rect l="l" t="t" r="r" b="b"/>
            <a:pathLst>
              <a:path w="3656329" h="399414">
                <a:moveTo>
                  <a:pt x="3616198" y="0"/>
                </a:moveTo>
                <a:lnTo>
                  <a:pt x="39878" y="0"/>
                </a:lnTo>
                <a:lnTo>
                  <a:pt x="24378" y="3141"/>
                </a:lnTo>
                <a:lnTo>
                  <a:pt x="11699" y="11699"/>
                </a:lnTo>
                <a:lnTo>
                  <a:pt x="3141" y="24378"/>
                </a:lnTo>
                <a:lnTo>
                  <a:pt x="0" y="39878"/>
                </a:lnTo>
                <a:lnTo>
                  <a:pt x="0" y="359410"/>
                </a:lnTo>
                <a:lnTo>
                  <a:pt x="3141" y="374909"/>
                </a:lnTo>
                <a:lnTo>
                  <a:pt x="11699" y="387588"/>
                </a:lnTo>
                <a:lnTo>
                  <a:pt x="24378" y="396146"/>
                </a:lnTo>
                <a:lnTo>
                  <a:pt x="39878" y="399288"/>
                </a:lnTo>
                <a:lnTo>
                  <a:pt x="3616198" y="399288"/>
                </a:lnTo>
                <a:lnTo>
                  <a:pt x="3631697" y="396146"/>
                </a:lnTo>
                <a:lnTo>
                  <a:pt x="3644376" y="387588"/>
                </a:lnTo>
                <a:lnTo>
                  <a:pt x="3652934" y="374909"/>
                </a:lnTo>
                <a:lnTo>
                  <a:pt x="3656076" y="359410"/>
                </a:lnTo>
                <a:lnTo>
                  <a:pt x="3656076" y="39878"/>
                </a:lnTo>
                <a:lnTo>
                  <a:pt x="3652934" y="24378"/>
                </a:lnTo>
                <a:lnTo>
                  <a:pt x="3644376" y="11699"/>
                </a:lnTo>
                <a:lnTo>
                  <a:pt x="3631697" y="3141"/>
                </a:lnTo>
                <a:lnTo>
                  <a:pt x="3616198" y="0"/>
                </a:lnTo>
                <a:close/>
              </a:path>
            </a:pathLst>
          </a:custGeom>
          <a:solidFill>
            <a:srgbClr val="D99593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51585" y="1908177"/>
            <a:ext cx="1583775" cy="178257"/>
          </a:xfrm>
          <a:custGeom>
            <a:avLst/>
            <a:gdLst/>
            <a:ahLst/>
            <a:cxnLst/>
            <a:rect l="l" t="t" r="r" b="b"/>
            <a:pathLst>
              <a:path w="3656329" h="399414">
                <a:moveTo>
                  <a:pt x="0" y="39878"/>
                </a:moveTo>
                <a:lnTo>
                  <a:pt x="3141" y="24378"/>
                </a:lnTo>
                <a:lnTo>
                  <a:pt x="11699" y="11699"/>
                </a:lnTo>
                <a:lnTo>
                  <a:pt x="24378" y="3141"/>
                </a:lnTo>
                <a:lnTo>
                  <a:pt x="39878" y="0"/>
                </a:lnTo>
                <a:lnTo>
                  <a:pt x="3616198" y="0"/>
                </a:lnTo>
                <a:lnTo>
                  <a:pt x="3631697" y="3141"/>
                </a:lnTo>
                <a:lnTo>
                  <a:pt x="3644376" y="11699"/>
                </a:lnTo>
                <a:lnTo>
                  <a:pt x="3652934" y="24378"/>
                </a:lnTo>
                <a:lnTo>
                  <a:pt x="3656076" y="39878"/>
                </a:lnTo>
                <a:lnTo>
                  <a:pt x="3656076" y="359410"/>
                </a:lnTo>
                <a:lnTo>
                  <a:pt x="3652934" y="374909"/>
                </a:lnTo>
                <a:lnTo>
                  <a:pt x="3644376" y="387588"/>
                </a:lnTo>
                <a:lnTo>
                  <a:pt x="3631697" y="396146"/>
                </a:lnTo>
                <a:lnTo>
                  <a:pt x="3616198" y="399288"/>
                </a:lnTo>
                <a:lnTo>
                  <a:pt x="39878" y="399288"/>
                </a:lnTo>
                <a:lnTo>
                  <a:pt x="24378" y="396146"/>
                </a:lnTo>
                <a:lnTo>
                  <a:pt x="11699" y="387588"/>
                </a:lnTo>
                <a:lnTo>
                  <a:pt x="3141" y="374909"/>
                </a:lnTo>
                <a:lnTo>
                  <a:pt x="0" y="359410"/>
                </a:lnTo>
                <a:lnTo>
                  <a:pt x="0" y="39878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09635" y="973642"/>
            <a:ext cx="342170" cy="1303065"/>
          </a:xfrm>
          <a:custGeom>
            <a:avLst/>
            <a:gdLst/>
            <a:ahLst/>
            <a:cxnLst/>
            <a:rect l="l" t="t" r="r" b="b"/>
            <a:pathLst>
              <a:path w="789939" h="2919729">
                <a:moveTo>
                  <a:pt x="0" y="0"/>
                </a:moveTo>
                <a:lnTo>
                  <a:pt x="0" y="2919476"/>
                </a:lnTo>
                <a:lnTo>
                  <a:pt x="789686" y="2919476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51585" y="2194521"/>
            <a:ext cx="1675644" cy="164088"/>
          </a:xfrm>
          <a:custGeom>
            <a:avLst/>
            <a:gdLst/>
            <a:ahLst/>
            <a:cxnLst/>
            <a:rect l="l" t="t" r="r" b="b"/>
            <a:pathLst>
              <a:path w="3868420" h="367664">
                <a:moveTo>
                  <a:pt x="3831208" y="0"/>
                </a:moveTo>
                <a:lnTo>
                  <a:pt x="36703" y="0"/>
                </a:lnTo>
                <a:lnTo>
                  <a:pt x="22395" y="2877"/>
                </a:lnTo>
                <a:lnTo>
                  <a:pt x="10731" y="10731"/>
                </a:lnTo>
                <a:lnTo>
                  <a:pt x="2877" y="22395"/>
                </a:lnTo>
                <a:lnTo>
                  <a:pt x="0" y="36702"/>
                </a:lnTo>
                <a:lnTo>
                  <a:pt x="0" y="330580"/>
                </a:lnTo>
                <a:lnTo>
                  <a:pt x="2877" y="344888"/>
                </a:lnTo>
                <a:lnTo>
                  <a:pt x="10731" y="356552"/>
                </a:lnTo>
                <a:lnTo>
                  <a:pt x="22395" y="364406"/>
                </a:lnTo>
                <a:lnTo>
                  <a:pt x="36703" y="367283"/>
                </a:lnTo>
                <a:lnTo>
                  <a:pt x="3831208" y="367283"/>
                </a:lnTo>
                <a:lnTo>
                  <a:pt x="3845516" y="364406"/>
                </a:lnTo>
                <a:lnTo>
                  <a:pt x="3857180" y="356552"/>
                </a:lnTo>
                <a:lnTo>
                  <a:pt x="3865034" y="344888"/>
                </a:lnTo>
                <a:lnTo>
                  <a:pt x="3867912" y="330580"/>
                </a:lnTo>
                <a:lnTo>
                  <a:pt x="3867912" y="36702"/>
                </a:lnTo>
                <a:lnTo>
                  <a:pt x="3865034" y="22395"/>
                </a:lnTo>
                <a:lnTo>
                  <a:pt x="3857180" y="10731"/>
                </a:lnTo>
                <a:lnTo>
                  <a:pt x="3845516" y="2877"/>
                </a:lnTo>
                <a:lnTo>
                  <a:pt x="3831208" y="0"/>
                </a:lnTo>
                <a:close/>
              </a:path>
            </a:pathLst>
          </a:custGeom>
          <a:solidFill>
            <a:srgbClr val="94B3D6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51585" y="2194521"/>
            <a:ext cx="1675644" cy="164088"/>
          </a:xfrm>
          <a:custGeom>
            <a:avLst/>
            <a:gdLst/>
            <a:ahLst/>
            <a:cxnLst/>
            <a:rect l="l" t="t" r="r" b="b"/>
            <a:pathLst>
              <a:path w="3868420" h="367664">
                <a:moveTo>
                  <a:pt x="0" y="36702"/>
                </a:moveTo>
                <a:lnTo>
                  <a:pt x="2877" y="22395"/>
                </a:lnTo>
                <a:lnTo>
                  <a:pt x="10731" y="10731"/>
                </a:lnTo>
                <a:lnTo>
                  <a:pt x="22395" y="2877"/>
                </a:lnTo>
                <a:lnTo>
                  <a:pt x="36703" y="0"/>
                </a:lnTo>
                <a:lnTo>
                  <a:pt x="3831208" y="0"/>
                </a:lnTo>
                <a:lnTo>
                  <a:pt x="3845516" y="2877"/>
                </a:lnTo>
                <a:lnTo>
                  <a:pt x="3857180" y="10731"/>
                </a:lnTo>
                <a:lnTo>
                  <a:pt x="3865034" y="22395"/>
                </a:lnTo>
                <a:lnTo>
                  <a:pt x="3867912" y="36702"/>
                </a:lnTo>
                <a:lnTo>
                  <a:pt x="3867912" y="330580"/>
                </a:lnTo>
                <a:lnTo>
                  <a:pt x="3865034" y="344888"/>
                </a:lnTo>
                <a:lnTo>
                  <a:pt x="3857180" y="356552"/>
                </a:lnTo>
                <a:lnTo>
                  <a:pt x="3845516" y="364406"/>
                </a:lnTo>
                <a:lnTo>
                  <a:pt x="3831208" y="367283"/>
                </a:lnTo>
                <a:lnTo>
                  <a:pt x="36703" y="367283"/>
                </a:lnTo>
                <a:lnTo>
                  <a:pt x="22395" y="364406"/>
                </a:lnTo>
                <a:lnTo>
                  <a:pt x="10731" y="356552"/>
                </a:lnTo>
                <a:lnTo>
                  <a:pt x="2877" y="344888"/>
                </a:lnTo>
                <a:lnTo>
                  <a:pt x="0" y="330580"/>
                </a:lnTo>
                <a:lnTo>
                  <a:pt x="0" y="36702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09635" y="973643"/>
            <a:ext cx="342170" cy="1564074"/>
          </a:xfrm>
          <a:custGeom>
            <a:avLst/>
            <a:gdLst/>
            <a:ahLst/>
            <a:cxnLst/>
            <a:rect l="l" t="t" r="r" b="b"/>
            <a:pathLst>
              <a:path w="789939" h="3504565">
                <a:moveTo>
                  <a:pt x="0" y="0"/>
                </a:moveTo>
                <a:lnTo>
                  <a:pt x="0" y="3504209"/>
                </a:lnTo>
                <a:lnTo>
                  <a:pt x="789686" y="3504209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1585" y="2444139"/>
            <a:ext cx="1810972" cy="186476"/>
          </a:xfrm>
          <a:custGeom>
            <a:avLst/>
            <a:gdLst/>
            <a:ahLst/>
            <a:cxnLst/>
            <a:rect l="l" t="t" r="r" b="b"/>
            <a:pathLst>
              <a:path w="4180840" h="417829">
                <a:moveTo>
                  <a:pt x="4138549" y="0"/>
                </a:moveTo>
                <a:lnTo>
                  <a:pt x="41783" y="0"/>
                </a:lnTo>
                <a:lnTo>
                  <a:pt x="25503" y="3278"/>
                </a:lnTo>
                <a:lnTo>
                  <a:pt x="12223" y="12223"/>
                </a:lnTo>
                <a:lnTo>
                  <a:pt x="3278" y="25503"/>
                </a:lnTo>
                <a:lnTo>
                  <a:pt x="0" y="41782"/>
                </a:lnTo>
                <a:lnTo>
                  <a:pt x="0" y="375818"/>
                </a:lnTo>
                <a:lnTo>
                  <a:pt x="3278" y="392072"/>
                </a:lnTo>
                <a:lnTo>
                  <a:pt x="12223" y="405345"/>
                </a:lnTo>
                <a:lnTo>
                  <a:pt x="25503" y="414294"/>
                </a:lnTo>
                <a:lnTo>
                  <a:pt x="41783" y="417575"/>
                </a:lnTo>
                <a:lnTo>
                  <a:pt x="4138549" y="417575"/>
                </a:lnTo>
                <a:lnTo>
                  <a:pt x="4154828" y="414294"/>
                </a:lnTo>
                <a:lnTo>
                  <a:pt x="4168108" y="405345"/>
                </a:lnTo>
                <a:lnTo>
                  <a:pt x="4177053" y="392072"/>
                </a:lnTo>
                <a:lnTo>
                  <a:pt x="4180331" y="375818"/>
                </a:lnTo>
                <a:lnTo>
                  <a:pt x="4180331" y="41782"/>
                </a:lnTo>
                <a:lnTo>
                  <a:pt x="4177053" y="25503"/>
                </a:lnTo>
                <a:lnTo>
                  <a:pt x="4168108" y="12223"/>
                </a:lnTo>
                <a:lnTo>
                  <a:pt x="4154828" y="3278"/>
                </a:lnTo>
                <a:lnTo>
                  <a:pt x="4138549" y="0"/>
                </a:lnTo>
                <a:close/>
              </a:path>
            </a:pathLst>
          </a:custGeom>
          <a:solidFill>
            <a:srgbClr val="C4BC96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1585" y="2444139"/>
            <a:ext cx="1810972" cy="186476"/>
          </a:xfrm>
          <a:custGeom>
            <a:avLst/>
            <a:gdLst/>
            <a:ahLst/>
            <a:cxnLst/>
            <a:rect l="l" t="t" r="r" b="b"/>
            <a:pathLst>
              <a:path w="4180840" h="417829">
                <a:moveTo>
                  <a:pt x="0" y="41782"/>
                </a:moveTo>
                <a:lnTo>
                  <a:pt x="3278" y="25503"/>
                </a:lnTo>
                <a:lnTo>
                  <a:pt x="12223" y="12223"/>
                </a:lnTo>
                <a:lnTo>
                  <a:pt x="25503" y="3278"/>
                </a:lnTo>
                <a:lnTo>
                  <a:pt x="41783" y="0"/>
                </a:lnTo>
                <a:lnTo>
                  <a:pt x="4138549" y="0"/>
                </a:lnTo>
                <a:lnTo>
                  <a:pt x="4154828" y="3278"/>
                </a:lnTo>
                <a:lnTo>
                  <a:pt x="4168108" y="12223"/>
                </a:lnTo>
                <a:lnTo>
                  <a:pt x="4177053" y="25503"/>
                </a:lnTo>
                <a:lnTo>
                  <a:pt x="4180331" y="41782"/>
                </a:lnTo>
                <a:lnTo>
                  <a:pt x="4180331" y="375818"/>
                </a:lnTo>
                <a:lnTo>
                  <a:pt x="4177053" y="392072"/>
                </a:lnTo>
                <a:lnTo>
                  <a:pt x="4168108" y="405345"/>
                </a:lnTo>
                <a:lnTo>
                  <a:pt x="4154828" y="414294"/>
                </a:lnTo>
                <a:lnTo>
                  <a:pt x="4138549" y="417575"/>
                </a:lnTo>
                <a:lnTo>
                  <a:pt x="41783" y="417575"/>
                </a:lnTo>
                <a:lnTo>
                  <a:pt x="25503" y="414294"/>
                </a:lnTo>
                <a:lnTo>
                  <a:pt x="12223" y="405345"/>
                </a:lnTo>
                <a:lnTo>
                  <a:pt x="3278" y="392072"/>
                </a:lnTo>
                <a:lnTo>
                  <a:pt x="0" y="375818"/>
                </a:lnTo>
                <a:lnTo>
                  <a:pt x="0" y="41782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989806" y="1125763"/>
            <a:ext cx="1659968" cy="1471387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6129">
              <a:spcBef>
                <a:spcPts val="42"/>
              </a:spcBef>
            </a:pPr>
            <a:r>
              <a:rPr sz="700" spc="-2" dirty="0">
                <a:latin typeface="Calibri"/>
                <a:cs typeface="Calibri"/>
              </a:rPr>
              <a:t>Các </a:t>
            </a:r>
            <a:r>
              <a:rPr sz="700" spc="-4" dirty="0">
                <a:latin typeface="Calibri"/>
                <a:cs typeface="Calibri"/>
              </a:rPr>
              <a:t>phần </a:t>
            </a:r>
            <a:r>
              <a:rPr sz="700" spc="-2" dirty="0">
                <a:latin typeface="Calibri"/>
                <a:cs typeface="Calibri"/>
              </a:rPr>
              <a:t>tử </a:t>
            </a:r>
            <a:r>
              <a:rPr sz="700" spc="-7" dirty="0">
                <a:latin typeface="Calibri"/>
                <a:cs typeface="Calibri"/>
              </a:rPr>
              <a:t>form</a:t>
            </a:r>
            <a:r>
              <a:rPr sz="700" spc="7" dirty="0">
                <a:latin typeface="Calibri"/>
                <a:cs typeface="Calibri"/>
              </a:rPr>
              <a:t> </a:t>
            </a:r>
            <a:r>
              <a:rPr sz="700" spc="-2" dirty="0">
                <a:latin typeface="Calibri"/>
                <a:cs typeface="Calibri"/>
              </a:rPr>
              <a:t>mới</a:t>
            </a:r>
            <a:endParaRPr sz="700" dirty="0">
              <a:latin typeface="Calibri"/>
              <a:cs typeface="Calibri"/>
            </a:endParaRPr>
          </a:p>
          <a:p>
            <a:pPr marL="5850" marR="832938" indent="-279">
              <a:lnSpc>
                <a:spcPts val="2251"/>
              </a:lnSpc>
              <a:spcBef>
                <a:spcPts val="257"/>
              </a:spcBef>
            </a:pPr>
            <a:r>
              <a:rPr sz="700" spc="-2" dirty="0">
                <a:latin typeface="Calibri"/>
                <a:cs typeface="Calibri"/>
              </a:rPr>
              <a:t>Các kiểu input mới  Các thuộc tính</a:t>
            </a:r>
            <a:r>
              <a:rPr sz="700" spc="-33" dirty="0">
                <a:latin typeface="Calibri"/>
                <a:cs typeface="Calibri"/>
              </a:rPr>
              <a:t> </a:t>
            </a:r>
            <a:r>
              <a:rPr sz="700" spc="-2" dirty="0">
                <a:latin typeface="Calibri"/>
                <a:cs typeface="Calibri"/>
              </a:rPr>
              <a:t>mới</a:t>
            </a:r>
            <a:endParaRPr sz="700" dirty="0">
              <a:latin typeface="Calibri"/>
              <a:cs typeface="Calibri"/>
            </a:endParaRPr>
          </a:p>
          <a:p>
            <a:pPr>
              <a:spcBef>
                <a:spcPts val="22"/>
              </a:spcBef>
            </a:pPr>
            <a:endParaRPr sz="600" dirty="0">
              <a:latin typeface="Times New Roman"/>
              <a:cs typeface="Times New Roman"/>
            </a:endParaRPr>
          </a:p>
          <a:p>
            <a:pPr marL="25907"/>
            <a:r>
              <a:rPr sz="700" spc="-2" dirty="0">
                <a:latin typeface="Calibri"/>
                <a:cs typeface="Calibri"/>
              </a:rPr>
              <a:t>Kiểm </a:t>
            </a:r>
            <a:r>
              <a:rPr sz="700" spc="-9" dirty="0">
                <a:latin typeface="Calibri"/>
                <a:cs typeface="Calibri"/>
              </a:rPr>
              <a:t>tra </a:t>
            </a:r>
            <a:r>
              <a:rPr sz="700" spc="-2" dirty="0">
                <a:latin typeface="Calibri"/>
                <a:cs typeface="Calibri"/>
              </a:rPr>
              <a:t>tính hợp lệ </a:t>
            </a:r>
            <a:r>
              <a:rPr sz="700" spc="-4" dirty="0">
                <a:latin typeface="Calibri"/>
                <a:cs typeface="Calibri"/>
              </a:rPr>
              <a:t>dựa trên </a:t>
            </a:r>
            <a:r>
              <a:rPr sz="700" spc="-2" dirty="0">
                <a:latin typeface="Calibri"/>
                <a:cs typeface="Calibri"/>
              </a:rPr>
              <a:t>trình</a:t>
            </a:r>
            <a:r>
              <a:rPr sz="700" spc="29" dirty="0">
                <a:latin typeface="Calibri"/>
                <a:cs typeface="Calibri"/>
              </a:rPr>
              <a:t> </a:t>
            </a:r>
            <a:r>
              <a:rPr sz="700" spc="-7" dirty="0">
                <a:latin typeface="Calibri"/>
                <a:cs typeface="Calibri"/>
              </a:rPr>
              <a:t>duyệt</a:t>
            </a:r>
            <a:endParaRPr sz="700" dirty="0">
              <a:latin typeface="Calibri"/>
              <a:cs typeface="Calibri"/>
            </a:endParaRPr>
          </a:p>
          <a:p>
            <a:pPr marL="26186" marR="918182" indent="-836">
              <a:lnSpc>
                <a:spcPct val="239900"/>
              </a:lnSpc>
              <a:spcBef>
                <a:spcPts val="140"/>
              </a:spcBef>
            </a:pPr>
            <a:r>
              <a:rPr sz="700" spc="-4" dirty="0">
                <a:latin typeface="Calibri"/>
                <a:cs typeface="Calibri"/>
              </a:rPr>
              <a:t>Công </a:t>
            </a:r>
            <a:r>
              <a:rPr sz="700" spc="-2" dirty="0">
                <a:latin typeface="Calibri"/>
                <a:cs typeface="Calibri"/>
              </a:rPr>
              <a:t>nghệ</a:t>
            </a:r>
            <a:r>
              <a:rPr sz="700" spc="-2" dirty="0">
                <a:latin typeface="Calibri"/>
                <a:cs typeface="Calibri"/>
              </a:rPr>
              <a:t> </a:t>
            </a:r>
            <a:r>
              <a:rPr sz="700" spc="-4" dirty="0">
                <a:latin typeface="Calibri"/>
                <a:cs typeface="Calibri"/>
              </a:rPr>
              <a:t>CSS3  </a:t>
            </a:r>
            <a:r>
              <a:rPr sz="700" spc="-7" dirty="0">
                <a:latin typeface="Calibri"/>
                <a:cs typeface="Calibri"/>
              </a:rPr>
              <a:t>Forms</a:t>
            </a:r>
            <a:r>
              <a:rPr sz="700" dirty="0">
                <a:latin typeface="Calibri"/>
                <a:cs typeface="Calibri"/>
              </a:rPr>
              <a:t> </a:t>
            </a:r>
            <a:r>
              <a:rPr sz="700" spc="-2" dirty="0">
                <a:latin typeface="Calibri"/>
                <a:cs typeface="Calibri"/>
              </a:rPr>
              <a:t>API</a:t>
            </a:r>
            <a:endParaRPr sz="7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364110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Các phần tử </a:t>
            </a:r>
            <a:r>
              <a:rPr spc="-4" dirty="0"/>
              <a:t>mới </a:t>
            </a:r>
            <a:r>
              <a:rPr spc="-2" dirty="0"/>
              <a:t>của</a:t>
            </a:r>
            <a:r>
              <a:rPr spc="-31" dirty="0"/>
              <a:t> </a:t>
            </a:r>
            <a:r>
              <a:rPr spc="-11" dirty="0"/>
              <a:t>Form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407980"/>
            <a:ext cx="3516597" cy="930081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lnSpc>
                <a:spcPts val="948"/>
              </a:lnSpc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HTML5 đã giới thiệu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số phần tử </a:t>
            </a:r>
            <a:r>
              <a:rPr spc="2" dirty="0">
                <a:latin typeface="Calibri"/>
                <a:cs typeface="Calibri"/>
              </a:rPr>
              <a:t>mới </a:t>
            </a:r>
            <a:r>
              <a:rPr dirty="0">
                <a:latin typeface="Calibri"/>
                <a:cs typeface="Calibri"/>
              </a:rPr>
              <a:t>có thể được </a:t>
            </a:r>
            <a:r>
              <a:rPr spc="2" dirty="0">
                <a:latin typeface="Calibri"/>
                <a:cs typeface="Calibri"/>
              </a:rPr>
              <a:t>đưa </a:t>
            </a:r>
            <a:r>
              <a:rPr dirty="0">
                <a:latin typeface="Calibri"/>
                <a:cs typeface="Calibri"/>
              </a:rPr>
              <a:t>vào các trang</a:t>
            </a:r>
            <a:r>
              <a:rPr spc="-61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Web.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921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Những </a:t>
            </a:r>
            <a:r>
              <a:rPr dirty="0">
                <a:latin typeface="Calibri"/>
                <a:cs typeface="Calibri"/>
              </a:rPr>
              <a:t>phần tử </a:t>
            </a:r>
            <a:r>
              <a:rPr spc="-2" dirty="0">
                <a:latin typeface="Calibri"/>
                <a:cs typeface="Calibri"/>
              </a:rPr>
              <a:t>này </a:t>
            </a:r>
            <a:r>
              <a:rPr spc="2" dirty="0">
                <a:latin typeface="Calibri"/>
                <a:cs typeface="Calibri"/>
              </a:rPr>
              <a:t>mới </a:t>
            </a:r>
            <a:r>
              <a:rPr dirty="0">
                <a:latin typeface="Calibri"/>
                <a:cs typeface="Calibri"/>
              </a:rPr>
              <a:t>được thiết </a:t>
            </a:r>
            <a:r>
              <a:rPr spc="-9" dirty="0">
                <a:latin typeface="Calibri"/>
                <a:cs typeface="Calibri"/>
              </a:rPr>
              <a:t>kế </a:t>
            </a:r>
            <a:r>
              <a:rPr spc="2" dirty="0">
                <a:latin typeface="Calibri"/>
                <a:cs typeface="Calibri"/>
              </a:rPr>
              <a:t>đặc </a:t>
            </a:r>
            <a:r>
              <a:rPr dirty="0">
                <a:latin typeface="Calibri"/>
                <a:cs typeface="Calibri"/>
              </a:rPr>
              <a:t>biệt để sử </a:t>
            </a:r>
            <a:r>
              <a:rPr spc="2" dirty="0">
                <a:latin typeface="Calibri"/>
                <a:cs typeface="Calibri"/>
              </a:rPr>
              <a:t>dụng </a:t>
            </a:r>
            <a:r>
              <a:rPr dirty="0">
                <a:latin typeface="Calibri"/>
                <a:cs typeface="Calibri"/>
              </a:rPr>
              <a:t>với</a:t>
            </a:r>
            <a:r>
              <a:rPr spc="-9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JavaScript.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921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Khi </a:t>
            </a:r>
            <a:r>
              <a:rPr spc="-7" dirty="0">
                <a:latin typeface="Calibri"/>
                <a:cs typeface="Calibri"/>
              </a:rPr>
              <a:t>kết </a:t>
            </a:r>
            <a:r>
              <a:rPr dirty="0">
                <a:latin typeface="Calibri"/>
                <a:cs typeface="Calibri"/>
              </a:rPr>
              <a:t>hợp với JavaScript, các yếu </a:t>
            </a:r>
            <a:r>
              <a:rPr spc="-2" dirty="0">
                <a:latin typeface="Calibri"/>
                <a:cs typeface="Calibri"/>
              </a:rPr>
              <a:t>tố này </a:t>
            </a:r>
            <a:r>
              <a:rPr spc="2" dirty="0">
                <a:latin typeface="Calibri"/>
                <a:cs typeface="Calibri"/>
              </a:rPr>
              <a:t>mới </a:t>
            </a:r>
            <a:r>
              <a:rPr dirty="0">
                <a:latin typeface="Calibri"/>
                <a:cs typeface="Calibri"/>
              </a:rPr>
              <a:t>có thể được </a:t>
            </a:r>
            <a:r>
              <a:rPr spc="2" dirty="0">
                <a:latin typeface="Calibri"/>
                <a:cs typeface="Calibri"/>
              </a:rPr>
              <a:t>thêm chức</a:t>
            </a:r>
            <a:r>
              <a:rPr spc="-6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năng.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921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Hiện </a:t>
            </a:r>
            <a:r>
              <a:rPr spc="-15" dirty="0">
                <a:latin typeface="Calibri"/>
                <a:cs typeface="Calibri"/>
              </a:rPr>
              <a:t>nay, </a:t>
            </a:r>
            <a:r>
              <a:rPr spc="-2" dirty="0">
                <a:latin typeface="Calibri"/>
                <a:cs typeface="Calibri"/>
              </a:rPr>
              <a:t>tất </a:t>
            </a:r>
            <a:r>
              <a:rPr dirty="0">
                <a:latin typeface="Calibri"/>
                <a:cs typeface="Calibri"/>
              </a:rPr>
              <a:t>cả các trình </a:t>
            </a:r>
            <a:r>
              <a:rPr spc="-2" dirty="0">
                <a:latin typeface="Calibri"/>
                <a:cs typeface="Calibri"/>
              </a:rPr>
              <a:t>duyệt </a:t>
            </a:r>
            <a:r>
              <a:rPr spc="2" dirty="0">
                <a:latin typeface="Calibri"/>
                <a:cs typeface="Calibri"/>
              </a:rPr>
              <a:t>không </a:t>
            </a:r>
            <a:r>
              <a:rPr dirty="0">
                <a:latin typeface="Calibri"/>
                <a:cs typeface="Calibri"/>
              </a:rPr>
              <a:t>cung cấp sự </a:t>
            </a:r>
            <a:r>
              <a:rPr spc="2" dirty="0">
                <a:latin typeface="Calibri"/>
                <a:cs typeface="Calibri"/>
              </a:rPr>
              <a:t>hỗ </a:t>
            </a:r>
            <a:r>
              <a:rPr spc="-2" dirty="0">
                <a:latin typeface="Calibri"/>
                <a:cs typeface="Calibri"/>
              </a:rPr>
              <a:t>trợ </a:t>
            </a:r>
            <a:r>
              <a:rPr dirty="0">
                <a:latin typeface="Calibri"/>
                <a:cs typeface="Calibri"/>
              </a:rPr>
              <a:t>cho các thành</a:t>
            </a:r>
            <a:r>
              <a:rPr spc="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phần</a:t>
            </a:r>
            <a:endParaRPr>
              <a:latin typeface="Calibri"/>
              <a:cs typeface="Calibri"/>
            </a:endParaRPr>
          </a:p>
          <a:p>
            <a:pPr marL="125916">
              <a:lnSpc>
                <a:spcPts val="921"/>
              </a:lnSpc>
            </a:pPr>
            <a:r>
              <a:rPr dirty="0">
                <a:latin typeface="Calibri"/>
                <a:cs typeface="Calibri"/>
              </a:rPr>
              <a:t>mới.</a:t>
            </a:r>
            <a:endParaRPr>
              <a:latin typeface="Calibri"/>
              <a:cs typeface="Calibri"/>
            </a:endParaRPr>
          </a:p>
          <a:p>
            <a:pPr marL="125916" marR="2229" indent="-120344">
              <a:lnSpc>
                <a:spcPts val="921"/>
              </a:lnSpc>
              <a:spcBef>
                <a:spcPts val="4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Nếu điều khiển </a:t>
            </a:r>
            <a:r>
              <a:rPr spc="2" dirty="0">
                <a:latin typeface="Calibri"/>
                <a:cs typeface="Calibri"/>
              </a:rPr>
              <a:t>không </a:t>
            </a:r>
            <a:r>
              <a:rPr dirty="0">
                <a:latin typeface="Calibri"/>
                <a:cs typeface="Calibri"/>
              </a:rPr>
              <a:t>được hỗ </a:t>
            </a:r>
            <a:r>
              <a:rPr spc="-2" dirty="0">
                <a:latin typeface="Calibri"/>
                <a:cs typeface="Calibri"/>
              </a:rPr>
              <a:t>trợ </a:t>
            </a:r>
            <a:r>
              <a:rPr dirty="0">
                <a:latin typeface="Calibri"/>
                <a:cs typeface="Calibri"/>
              </a:rPr>
              <a:t>bởi trình </a:t>
            </a:r>
            <a:r>
              <a:rPr spc="-2" dirty="0">
                <a:latin typeface="Calibri"/>
                <a:cs typeface="Calibri"/>
              </a:rPr>
              <a:t>duyệt, </a:t>
            </a:r>
            <a:r>
              <a:rPr dirty="0">
                <a:latin typeface="Calibri"/>
                <a:cs typeface="Calibri"/>
              </a:rPr>
              <a:t>sau đó nó sẽ hiển thị phần  </a:t>
            </a:r>
            <a:r>
              <a:rPr spc="2" dirty="0">
                <a:latin typeface="Calibri"/>
                <a:cs typeface="Calibri"/>
              </a:rPr>
              <a:t>như một </a:t>
            </a:r>
            <a:r>
              <a:rPr dirty="0">
                <a:latin typeface="Calibri"/>
                <a:cs typeface="Calibri"/>
              </a:rPr>
              <a:t>trường văn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bản.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884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Opera </a:t>
            </a:r>
            <a:r>
              <a:rPr spc="2" dirty="0">
                <a:latin typeface="Calibri"/>
                <a:cs typeface="Calibri"/>
              </a:rPr>
              <a:t>cung </a:t>
            </a:r>
            <a:r>
              <a:rPr dirty="0">
                <a:latin typeface="Calibri"/>
                <a:cs typeface="Calibri"/>
              </a:rPr>
              <a:t>cấp sự </a:t>
            </a:r>
            <a:r>
              <a:rPr spc="2" dirty="0">
                <a:latin typeface="Calibri"/>
                <a:cs typeface="Calibri"/>
              </a:rPr>
              <a:t>hỗ </a:t>
            </a:r>
            <a:r>
              <a:rPr spc="-2" dirty="0">
                <a:latin typeface="Calibri"/>
                <a:cs typeface="Calibri"/>
              </a:rPr>
              <a:t>trợ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spc="-2" dirty="0">
                <a:latin typeface="Calibri"/>
                <a:cs typeface="Calibri"/>
              </a:rPr>
              <a:t>tất </a:t>
            </a:r>
            <a:r>
              <a:rPr dirty="0">
                <a:latin typeface="Calibri"/>
                <a:cs typeface="Calibri"/>
              </a:rPr>
              <a:t>cả các phần tử </a:t>
            </a:r>
            <a:r>
              <a:rPr spc="2" dirty="0">
                <a:latin typeface="Calibri"/>
                <a:cs typeface="Calibri"/>
              </a:rPr>
              <a:t>mới của</a:t>
            </a:r>
            <a:r>
              <a:rPr spc="-72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form.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0320" y="1483872"/>
            <a:ext cx="506379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5571">
              <a:spcBef>
                <a:spcPts val="53"/>
              </a:spcBef>
            </a:pPr>
            <a:r>
              <a:rPr spc="2" dirty="0">
                <a:latin typeface="Courier New"/>
                <a:cs typeface="Courier New"/>
              </a:rPr>
              <a:t>Datalist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0320" y="1721927"/>
            <a:ext cx="506379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5571">
              <a:spcBef>
                <a:spcPts val="53"/>
              </a:spcBef>
            </a:pPr>
            <a:r>
              <a:rPr spc="2" dirty="0">
                <a:latin typeface="Courier New"/>
                <a:cs typeface="Courier New"/>
              </a:rPr>
              <a:t>Progress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0320" y="1960095"/>
            <a:ext cx="321266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5571">
              <a:spcBef>
                <a:spcPts val="53"/>
              </a:spcBef>
            </a:pPr>
            <a:r>
              <a:rPr spc="2" dirty="0">
                <a:latin typeface="Courier New"/>
                <a:cs typeface="Courier New"/>
              </a:rPr>
              <a:t>Meter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1364" y="1431405"/>
            <a:ext cx="59412" cy="962987"/>
          </a:xfrm>
          <a:prstGeom prst="rect">
            <a:avLst/>
          </a:prstGeom>
        </p:spPr>
        <p:txBody>
          <a:bodyPr vert="horz" wrap="square" lIns="0" tIns="52093" rIns="0" bIns="0" rtlCol="0">
            <a:spAutoFit/>
          </a:bodyPr>
          <a:lstStyle/>
          <a:p>
            <a:pPr marL="5571">
              <a:spcBef>
                <a:spcPts val="410"/>
              </a:spcBef>
            </a:pPr>
            <a:r>
              <a:rPr sz="1200" spc="-2" dirty="0">
                <a:solidFill>
                  <a:srgbClr val="AC1317"/>
                </a:solidFill>
                <a:latin typeface="Wingdings"/>
                <a:cs typeface="Wingdings"/>
              </a:rPr>
              <a:t></a:t>
            </a:r>
            <a:endParaRPr sz="1200">
              <a:latin typeface="Wingdings"/>
              <a:cs typeface="Wingdings"/>
            </a:endParaRPr>
          </a:p>
          <a:p>
            <a:pPr marL="5571">
              <a:spcBef>
                <a:spcPts val="369"/>
              </a:spcBef>
            </a:pPr>
            <a:r>
              <a:rPr sz="1200" spc="-2" dirty="0">
                <a:solidFill>
                  <a:srgbClr val="AC1317"/>
                </a:solidFill>
                <a:latin typeface="Wingdings"/>
                <a:cs typeface="Wingdings"/>
              </a:rPr>
              <a:t></a:t>
            </a:r>
            <a:endParaRPr sz="1200">
              <a:latin typeface="Wingdings"/>
              <a:cs typeface="Wingdings"/>
            </a:endParaRPr>
          </a:p>
          <a:p>
            <a:pPr marL="5571">
              <a:spcBef>
                <a:spcPts val="371"/>
              </a:spcBef>
            </a:pPr>
            <a:r>
              <a:rPr sz="1200" spc="-2" dirty="0">
                <a:solidFill>
                  <a:srgbClr val="AC1317"/>
                </a:solidFill>
                <a:latin typeface="Wingdings"/>
                <a:cs typeface="Wingdings"/>
              </a:rPr>
              <a:t></a:t>
            </a:r>
            <a:endParaRPr sz="1200">
              <a:latin typeface="Wingdings"/>
              <a:cs typeface="Wingdings"/>
            </a:endParaRPr>
          </a:p>
          <a:p>
            <a:pPr marL="5571">
              <a:spcBef>
                <a:spcPts val="362"/>
              </a:spcBef>
            </a:pPr>
            <a:r>
              <a:rPr sz="1200" spc="-2" dirty="0">
                <a:solidFill>
                  <a:srgbClr val="AC1317"/>
                </a:solidFill>
                <a:latin typeface="Wingdings"/>
                <a:cs typeface="Wingdings"/>
              </a:rPr>
              <a:t></a:t>
            </a:r>
            <a:endParaRPr sz="1200">
              <a:latin typeface="Wingdings"/>
              <a:cs typeface="Wingding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0320" y="2197469"/>
            <a:ext cx="382328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5571">
              <a:spcBef>
                <a:spcPts val="53"/>
              </a:spcBef>
            </a:pPr>
            <a:r>
              <a:rPr dirty="0">
                <a:latin typeface="Courier New"/>
                <a:cs typeface="Courier New"/>
              </a:rPr>
              <a:t>Output</a:t>
            </a:r>
            <a:endParaRPr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023210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11" dirty="0"/>
              <a:t>Datalist</a:t>
            </a:r>
            <a:r>
              <a:rPr spc="-31" dirty="0"/>
              <a:t> </a:t>
            </a:r>
            <a:r>
              <a:rPr spc="-2" dirty="0"/>
              <a:t>1-3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41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32357" y="387351"/>
            <a:ext cx="3630745" cy="324602"/>
          </a:xfrm>
          <a:custGeom>
            <a:avLst/>
            <a:gdLst/>
            <a:ahLst/>
            <a:cxnLst/>
            <a:rect l="l" t="t" r="r" b="b"/>
            <a:pathLst>
              <a:path w="8382000" h="680085">
                <a:moveTo>
                  <a:pt x="8268716" y="0"/>
                </a:moveTo>
                <a:lnTo>
                  <a:pt x="113283" y="0"/>
                </a:lnTo>
                <a:lnTo>
                  <a:pt x="69190" y="8895"/>
                </a:lnTo>
                <a:lnTo>
                  <a:pt x="33181" y="33162"/>
                </a:lnTo>
                <a:lnTo>
                  <a:pt x="8903" y="69169"/>
                </a:lnTo>
                <a:lnTo>
                  <a:pt x="0" y="113284"/>
                </a:lnTo>
                <a:lnTo>
                  <a:pt x="0" y="566420"/>
                </a:lnTo>
                <a:lnTo>
                  <a:pt x="8903" y="610534"/>
                </a:lnTo>
                <a:lnTo>
                  <a:pt x="33181" y="646541"/>
                </a:lnTo>
                <a:lnTo>
                  <a:pt x="69190" y="670808"/>
                </a:lnTo>
                <a:lnTo>
                  <a:pt x="113283" y="679703"/>
                </a:lnTo>
                <a:lnTo>
                  <a:pt x="8268716" y="679703"/>
                </a:lnTo>
                <a:lnTo>
                  <a:pt x="8312830" y="670808"/>
                </a:lnTo>
                <a:lnTo>
                  <a:pt x="8348837" y="646541"/>
                </a:lnTo>
                <a:lnTo>
                  <a:pt x="8373104" y="610534"/>
                </a:lnTo>
                <a:lnTo>
                  <a:pt x="8382000" y="566420"/>
                </a:lnTo>
                <a:lnTo>
                  <a:pt x="8382000" y="113284"/>
                </a:lnTo>
                <a:lnTo>
                  <a:pt x="8373104" y="69169"/>
                </a:lnTo>
                <a:lnTo>
                  <a:pt x="8348837" y="33162"/>
                </a:lnTo>
                <a:lnTo>
                  <a:pt x="8312830" y="8895"/>
                </a:lnTo>
                <a:lnTo>
                  <a:pt x="8268716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2357" y="387351"/>
            <a:ext cx="3630745" cy="324602"/>
          </a:xfrm>
          <a:custGeom>
            <a:avLst/>
            <a:gdLst/>
            <a:ahLst/>
            <a:cxnLst/>
            <a:rect l="l" t="t" r="r" b="b"/>
            <a:pathLst>
              <a:path w="8382000" h="680085">
                <a:moveTo>
                  <a:pt x="0" y="113284"/>
                </a:moveTo>
                <a:lnTo>
                  <a:pt x="8903" y="69169"/>
                </a:lnTo>
                <a:lnTo>
                  <a:pt x="33181" y="33162"/>
                </a:lnTo>
                <a:lnTo>
                  <a:pt x="69190" y="8895"/>
                </a:lnTo>
                <a:lnTo>
                  <a:pt x="113283" y="0"/>
                </a:lnTo>
                <a:lnTo>
                  <a:pt x="8268716" y="0"/>
                </a:lnTo>
                <a:lnTo>
                  <a:pt x="8312830" y="8895"/>
                </a:lnTo>
                <a:lnTo>
                  <a:pt x="8348837" y="33162"/>
                </a:lnTo>
                <a:lnTo>
                  <a:pt x="8373104" y="69169"/>
                </a:lnTo>
                <a:lnTo>
                  <a:pt x="8382000" y="113284"/>
                </a:lnTo>
                <a:lnTo>
                  <a:pt x="8382000" y="566420"/>
                </a:lnTo>
                <a:lnTo>
                  <a:pt x="8373104" y="610534"/>
                </a:lnTo>
                <a:lnTo>
                  <a:pt x="8348837" y="646541"/>
                </a:lnTo>
                <a:lnTo>
                  <a:pt x="8312830" y="670808"/>
                </a:lnTo>
                <a:lnTo>
                  <a:pt x="8268716" y="679703"/>
                </a:lnTo>
                <a:lnTo>
                  <a:pt x="113283" y="679703"/>
                </a:lnTo>
                <a:lnTo>
                  <a:pt x="69190" y="670808"/>
                </a:lnTo>
                <a:lnTo>
                  <a:pt x="33181" y="646541"/>
                </a:lnTo>
                <a:lnTo>
                  <a:pt x="8903" y="610534"/>
                </a:lnTo>
                <a:lnTo>
                  <a:pt x="0" y="566420"/>
                </a:lnTo>
                <a:lnTo>
                  <a:pt x="0" y="11328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357" y="782518"/>
            <a:ext cx="3630745" cy="295301"/>
          </a:xfrm>
          <a:custGeom>
            <a:avLst/>
            <a:gdLst/>
            <a:ahLst/>
            <a:cxnLst/>
            <a:rect l="l" t="t" r="r" b="b"/>
            <a:pathLst>
              <a:path w="8382000" h="661669">
                <a:moveTo>
                  <a:pt x="8271764" y="0"/>
                </a:moveTo>
                <a:lnTo>
                  <a:pt x="110236" y="0"/>
                </a:lnTo>
                <a:lnTo>
                  <a:pt x="67326" y="8669"/>
                </a:lnTo>
                <a:lnTo>
                  <a:pt x="32286" y="32305"/>
                </a:lnTo>
                <a:lnTo>
                  <a:pt x="8662" y="67347"/>
                </a:lnTo>
                <a:lnTo>
                  <a:pt x="0" y="110236"/>
                </a:lnTo>
                <a:lnTo>
                  <a:pt x="0" y="551179"/>
                </a:lnTo>
                <a:lnTo>
                  <a:pt x="8662" y="594068"/>
                </a:lnTo>
                <a:lnTo>
                  <a:pt x="32286" y="629110"/>
                </a:lnTo>
                <a:lnTo>
                  <a:pt x="67326" y="652746"/>
                </a:lnTo>
                <a:lnTo>
                  <a:pt x="110236" y="661415"/>
                </a:lnTo>
                <a:lnTo>
                  <a:pt x="8271764" y="661415"/>
                </a:lnTo>
                <a:lnTo>
                  <a:pt x="8314652" y="652746"/>
                </a:lnTo>
                <a:lnTo>
                  <a:pt x="8349694" y="629110"/>
                </a:lnTo>
                <a:lnTo>
                  <a:pt x="8373330" y="594068"/>
                </a:lnTo>
                <a:lnTo>
                  <a:pt x="8382000" y="551179"/>
                </a:lnTo>
                <a:lnTo>
                  <a:pt x="8382000" y="110236"/>
                </a:lnTo>
                <a:lnTo>
                  <a:pt x="8373330" y="67347"/>
                </a:lnTo>
                <a:lnTo>
                  <a:pt x="8349694" y="32305"/>
                </a:lnTo>
                <a:lnTo>
                  <a:pt x="8314652" y="8669"/>
                </a:lnTo>
                <a:lnTo>
                  <a:pt x="8271764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2357" y="782518"/>
            <a:ext cx="3630745" cy="295301"/>
          </a:xfrm>
          <a:custGeom>
            <a:avLst/>
            <a:gdLst/>
            <a:ahLst/>
            <a:cxnLst/>
            <a:rect l="l" t="t" r="r" b="b"/>
            <a:pathLst>
              <a:path w="8382000" h="661669">
                <a:moveTo>
                  <a:pt x="0" y="110236"/>
                </a:moveTo>
                <a:lnTo>
                  <a:pt x="8662" y="67347"/>
                </a:lnTo>
                <a:lnTo>
                  <a:pt x="32286" y="32305"/>
                </a:lnTo>
                <a:lnTo>
                  <a:pt x="67326" y="8669"/>
                </a:lnTo>
                <a:lnTo>
                  <a:pt x="110236" y="0"/>
                </a:lnTo>
                <a:lnTo>
                  <a:pt x="8271764" y="0"/>
                </a:lnTo>
                <a:lnTo>
                  <a:pt x="8314652" y="8669"/>
                </a:lnTo>
                <a:lnTo>
                  <a:pt x="8349694" y="32305"/>
                </a:lnTo>
                <a:lnTo>
                  <a:pt x="8373330" y="67347"/>
                </a:lnTo>
                <a:lnTo>
                  <a:pt x="8382000" y="110236"/>
                </a:lnTo>
                <a:lnTo>
                  <a:pt x="8382000" y="551179"/>
                </a:lnTo>
                <a:lnTo>
                  <a:pt x="8373330" y="594068"/>
                </a:lnTo>
                <a:lnTo>
                  <a:pt x="8349694" y="629110"/>
                </a:lnTo>
                <a:lnTo>
                  <a:pt x="8314652" y="652746"/>
                </a:lnTo>
                <a:lnTo>
                  <a:pt x="8271764" y="661415"/>
                </a:lnTo>
                <a:lnTo>
                  <a:pt x="110236" y="661415"/>
                </a:lnTo>
                <a:lnTo>
                  <a:pt x="67326" y="652746"/>
                </a:lnTo>
                <a:lnTo>
                  <a:pt x="32286" y="629110"/>
                </a:lnTo>
                <a:lnTo>
                  <a:pt x="8662" y="594068"/>
                </a:lnTo>
                <a:lnTo>
                  <a:pt x="0" y="551179"/>
                </a:lnTo>
                <a:lnTo>
                  <a:pt x="0" y="11023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2357" y="1156604"/>
            <a:ext cx="3630745" cy="271495"/>
          </a:xfrm>
          <a:custGeom>
            <a:avLst/>
            <a:gdLst/>
            <a:ahLst/>
            <a:cxnLst/>
            <a:rect l="l" t="t" r="r" b="b"/>
            <a:pathLst>
              <a:path w="8382000" h="608330">
                <a:moveTo>
                  <a:pt x="8280654" y="0"/>
                </a:moveTo>
                <a:lnTo>
                  <a:pt x="101346" y="0"/>
                </a:lnTo>
                <a:lnTo>
                  <a:pt x="61898" y="7959"/>
                </a:lnTo>
                <a:lnTo>
                  <a:pt x="29684" y="29670"/>
                </a:lnTo>
                <a:lnTo>
                  <a:pt x="7964" y="61882"/>
                </a:lnTo>
                <a:lnTo>
                  <a:pt x="0" y="101346"/>
                </a:lnTo>
                <a:lnTo>
                  <a:pt x="0" y="506729"/>
                </a:lnTo>
                <a:lnTo>
                  <a:pt x="7964" y="546193"/>
                </a:lnTo>
                <a:lnTo>
                  <a:pt x="29684" y="578405"/>
                </a:lnTo>
                <a:lnTo>
                  <a:pt x="61898" y="600116"/>
                </a:lnTo>
                <a:lnTo>
                  <a:pt x="101346" y="608076"/>
                </a:lnTo>
                <a:lnTo>
                  <a:pt x="8280654" y="608076"/>
                </a:lnTo>
                <a:lnTo>
                  <a:pt x="8320117" y="600116"/>
                </a:lnTo>
                <a:lnTo>
                  <a:pt x="8352329" y="578405"/>
                </a:lnTo>
                <a:lnTo>
                  <a:pt x="8374040" y="546193"/>
                </a:lnTo>
                <a:lnTo>
                  <a:pt x="8382000" y="506729"/>
                </a:lnTo>
                <a:lnTo>
                  <a:pt x="8382000" y="101346"/>
                </a:lnTo>
                <a:lnTo>
                  <a:pt x="8374040" y="61882"/>
                </a:lnTo>
                <a:lnTo>
                  <a:pt x="8352329" y="29670"/>
                </a:lnTo>
                <a:lnTo>
                  <a:pt x="8320117" y="7959"/>
                </a:lnTo>
                <a:lnTo>
                  <a:pt x="8280654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2357" y="1156604"/>
            <a:ext cx="3630745" cy="271495"/>
          </a:xfrm>
          <a:custGeom>
            <a:avLst/>
            <a:gdLst/>
            <a:ahLst/>
            <a:cxnLst/>
            <a:rect l="l" t="t" r="r" b="b"/>
            <a:pathLst>
              <a:path w="8382000" h="608330">
                <a:moveTo>
                  <a:pt x="0" y="101346"/>
                </a:moveTo>
                <a:lnTo>
                  <a:pt x="7964" y="61882"/>
                </a:lnTo>
                <a:lnTo>
                  <a:pt x="29684" y="29670"/>
                </a:lnTo>
                <a:lnTo>
                  <a:pt x="61898" y="7959"/>
                </a:lnTo>
                <a:lnTo>
                  <a:pt x="101346" y="0"/>
                </a:lnTo>
                <a:lnTo>
                  <a:pt x="8280654" y="0"/>
                </a:lnTo>
                <a:lnTo>
                  <a:pt x="8320117" y="7959"/>
                </a:lnTo>
                <a:lnTo>
                  <a:pt x="8352329" y="29670"/>
                </a:lnTo>
                <a:lnTo>
                  <a:pt x="8374040" y="61882"/>
                </a:lnTo>
                <a:lnTo>
                  <a:pt x="8382000" y="101346"/>
                </a:lnTo>
                <a:lnTo>
                  <a:pt x="8382000" y="506729"/>
                </a:lnTo>
                <a:lnTo>
                  <a:pt x="8374040" y="546193"/>
                </a:lnTo>
                <a:lnTo>
                  <a:pt x="8352329" y="578405"/>
                </a:lnTo>
                <a:lnTo>
                  <a:pt x="8320117" y="600116"/>
                </a:lnTo>
                <a:lnTo>
                  <a:pt x="8280654" y="608076"/>
                </a:lnTo>
                <a:lnTo>
                  <a:pt x="101346" y="608076"/>
                </a:lnTo>
                <a:lnTo>
                  <a:pt x="61898" y="600116"/>
                </a:lnTo>
                <a:lnTo>
                  <a:pt x="29684" y="578405"/>
                </a:lnTo>
                <a:lnTo>
                  <a:pt x="7964" y="546193"/>
                </a:lnTo>
                <a:lnTo>
                  <a:pt x="0" y="506729"/>
                </a:lnTo>
                <a:lnTo>
                  <a:pt x="0" y="10134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357" y="1496682"/>
            <a:ext cx="3630745" cy="265261"/>
          </a:xfrm>
          <a:custGeom>
            <a:avLst/>
            <a:gdLst/>
            <a:ahLst/>
            <a:cxnLst/>
            <a:rect l="l" t="t" r="r" b="b"/>
            <a:pathLst>
              <a:path w="8382000" h="594360">
                <a:moveTo>
                  <a:pt x="8282940" y="0"/>
                </a:moveTo>
                <a:lnTo>
                  <a:pt x="99060" y="0"/>
                </a:lnTo>
                <a:lnTo>
                  <a:pt x="60500" y="7780"/>
                </a:lnTo>
                <a:lnTo>
                  <a:pt x="29013" y="29003"/>
                </a:lnTo>
                <a:lnTo>
                  <a:pt x="7784" y="60489"/>
                </a:lnTo>
                <a:lnTo>
                  <a:pt x="0" y="99060"/>
                </a:lnTo>
                <a:lnTo>
                  <a:pt x="0" y="495300"/>
                </a:lnTo>
                <a:lnTo>
                  <a:pt x="7784" y="533870"/>
                </a:lnTo>
                <a:lnTo>
                  <a:pt x="29013" y="565356"/>
                </a:lnTo>
                <a:lnTo>
                  <a:pt x="60500" y="586579"/>
                </a:lnTo>
                <a:lnTo>
                  <a:pt x="99060" y="594360"/>
                </a:lnTo>
                <a:lnTo>
                  <a:pt x="8282940" y="594360"/>
                </a:lnTo>
                <a:lnTo>
                  <a:pt x="8321510" y="586579"/>
                </a:lnTo>
                <a:lnTo>
                  <a:pt x="8352996" y="565356"/>
                </a:lnTo>
                <a:lnTo>
                  <a:pt x="8374219" y="533870"/>
                </a:lnTo>
                <a:lnTo>
                  <a:pt x="8382000" y="495300"/>
                </a:lnTo>
                <a:lnTo>
                  <a:pt x="8382000" y="99060"/>
                </a:lnTo>
                <a:lnTo>
                  <a:pt x="8374219" y="60489"/>
                </a:lnTo>
                <a:lnTo>
                  <a:pt x="8352996" y="29003"/>
                </a:lnTo>
                <a:lnTo>
                  <a:pt x="8321510" y="7780"/>
                </a:lnTo>
                <a:lnTo>
                  <a:pt x="8282940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2357" y="1496682"/>
            <a:ext cx="3630745" cy="265261"/>
          </a:xfrm>
          <a:custGeom>
            <a:avLst/>
            <a:gdLst/>
            <a:ahLst/>
            <a:cxnLst/>
            <a:rect l="l" t="t" r="r" b="b"/>
            <a:pathLst>
              <a:path w="8382000" h="594360">
                <a:moveTo>
                  <a:pt x="0" y="99060"/>
                </a:moveTo>
                <a:lnTo>
                  <a:pt x="7784" y="60489"/>
                </a:lnTo>
                <a:lnTo>
                  <a:pt x="29013" y="29003"/>
                </a:lnTo>
                <a:lnTo>
                  <a:pt x="60500" y="7780"/>
                </a:lnTo>
                <a:lnTo>
                  <a:pt x="99060" y="0"/>
                </a:lnTo>
                <a:lnTo>
                  <a:pt x="8282940" y="0"/>
                </a:lnTo>
                <a:lnTo>
                  <a:pt x="8321510" y="7780"/>
                </a:lnTo>
                <a:lnTo>
                  <a:pt x="8352996" y="29003"/>
                </a:lnTo>
                <a:lnTo>
                  <a:pt x="8374219" y="60489"/>
                </a:lnTo>
                <a:lnTo>
                  <a:pt x="8382000" y="99060"/>
                </a:lnTo>
                <a:lnTo>
                  <a:pt x="8382000" y="495300"/>
                </a:lnTo>
                <a:lnTo>
                  <a:pt x="8374219" y="533870"/>
                </a:lnTo>
                <a:lnTo>
                  <a:pt x="8352996" y="565356"/>
                </a:lnTo>
                <a:lnTo>
                  <a:pt x="8321510" y="586579"/>
                </a:lnTo>
                <a:lnTo>
                  <a:pt x="8282940" y="594360"/>
                </a:lnTo>
                <a:lnTo>
                  <a:pt x="99060" y="594360"/>
                </a:lnTo>
                <a:lnTo>
                  <a:pt x="60500" y="586579"/>
                </a:lnTo>
                <a:lnTo>
                  <a:pt x="29013" y="565356"/>
                </a:lnTo>
                <a:lnTo>
                  <a:pt x="7784" y="533870"/>
                </a:lnTo>
                <a:lnTo>
                  <a:pt x="0" y="495300"/>
                </a:lnTo>
                <a:lnTo>
                  <a:pt x="0" y="9906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2357" y="1836760"/>
            <a:ext cx="3630745" cy="291333"/>
          </a:xfrm>
          <a:custGeom>
            <a:avLst/>
            <a:gdLst/>
            <a:ahLst/>
            <a:cxnLst/>
            <a:rect l="l" t="t" r="r" b="b"/>
            <a:pathLst>
              <a:path w="8382000" h="652779">
                <a:moveTo>
                  <a:pt x="8273288" y="0"/>
                </a:moveTo>
                <a:lnTo>
                  <a:pt x="108711" y="0"/>
                </a:lnTo>
                <a:lnTo>
                  <a:pt x="66399" y="8538"/>
                </a:lnTo>
                <a:lnTo>
                  <a:pt x="31843" y="31829"/>
                </a:lnTo>
                <a:lnTo>
                  <a:pt x="8544" y="66383"/>
                </a:lnTo>
                <a:lnTo>
                  <a:pt x="0" y="108712"/>
                </a:lnTo>
                <a:lnTo>
                  <a:pt x="0" y="543560"/>
                </a:lnTo>
                <a:lnTo>
                  <a:pt x="8544" y="585888"/>
                </a:lnTo>
                <a:lnTo>
                  <a:pt x="31843" y="620442"/>
                </a:lnTo>
                <a:lnTo>
                  <a:pt x="66399" y="643733"/>
                </a:lnTo>
                <a:lnTo>
                  <a:pt x="108711" y="652271"/>
                </a:lnTo>
                <a:lnTo>
                  <a:pt x="8273288" y="652271"/>
                </a:lnTo>
                <a:lnTo>
                  <a:pt x="8315616" y="643733"/>
                </a:lnTo>
                <a:lnTo>
                  <a:pt x="8350170" y="620442"/>
                </a:lnTo>
                <a:lnTo>
                  <a:pt x="8373461" y="585888"/>
                </a:lnTo>
                <a:lnTo>
                  <a:pt x="8382000" y="543560"/>
                </a:lnTo>
                <a:lnTo>
                  <a:pt x="8382000" y="108712"/>
                </a:lnTo>
                <a:lnTo>
                  <a:pt x="8373461" y="66383"/>
                </a:lnTo>
                <a:lnTo>
                  <a:pt x="8350170" y="31829"/>
                </a:lnTo>
                <a:lnTo>
                  <a:pt x="8315616" y="8538"/>
                </a:lnTo>
                <a:lnTo>
                  <a:pt x="8273288" y="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2357" y="1836760"/>
            <a:ext cx="3630745" cy="291333"/>
          </a:xfrm>
          <a:custGeom>
            <a:avLst/>
            <a:gdLst/>
            <a:ahLst/>
            <a:cxnLst/>
            <a:rect l="l" t="t" r="r" b="b"/>
            <a:pathLst>
              <a:path w="8382000" h="652779">
                <a:moveTo>
                  <a:pt x="0" y="108712"/>
                </a:moveTo>
                <a:lnTo>
                  <a:pt x="8544" y="66383"/>
                </a:lnTo>
                <a:lnTo>
                  <a:pt x="31843" y="31829"/>
                </a:lnTo>
                <a:lnTo>
                  <a:pt x="66399" y="8538"/>
                </a:lnTo>
                <a:lnTo>
                  <a:pt x="108711" y="0"/>
                </a:lnTo>
                <a:lnTo>
                  <a:pt x="8273288" y="0"/>
                </a:lnTo>
                <a:lnTo>
                  <a:pt x="8315616" y="8538"/>
                </a:lnTo>
                <a:lnTo>
                  <a:pt x="8350170" y="31829"/>
                </a:lnTo>
                <a:lnTo>
                  <a:pt x="8373461" y="66383"/>
                </a:lnTo>
                <a:lnTo>
                  <a:pt x="8382000" y="108712"/>
                </a:lnTo>
                <a:lnTo>
                  <a:pt x="8382000" y="543560"/>
                </a:lnTo>
                <a:lnTo>
                  <a:pt x="8373461" y="585888"/>
                </a:lnTo>
                <a:lnTo>
                  <a:pt x="8350170" y="620442"/>
                </a:lnTo>
                <a:lnTo>
                  <a:pt x="8315616" y="643733"/>
                </a:lnTo>
                <a:lnTo>
                  <a:pt x="8273288" y="652271"/>
                </a:lnTo>
                <a:lnTo>
                  <a:pt x="108711" y="652271"/>
                </a:lnTo>
                <a:lnTo>
                  <a:pt x="66399" y="643733"/>
                </a:lnTo>
                <a:lnTo>
                  <a:pt x="31843" y="620442"/>
                </a:lnTo>
                <a:lnTo>
                  <a:pt x="8544" y="585888"/>
                </a:lnTo>
                <a:lnTo>
                  <a:pt x="0" y="543560"/>
                </a:lnTo>
                <a:lnTo>
                  <a:pt x="0" y="10871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2357" y="2200242"/>
            <a:ext cx="3630745" cy="287082"/>
          </a:xfrm>
          <a:custGeom>
            <a:avLst/>
            <a:gdLst/>
            <a:ahLst/>
            <a:cxnLst/>
            <a:rect l="l" t="t" r="r" b="b"/>
            <a:pathLst>
              <a:path w="8382000" h="643254">
                <a:moveTo>
                  <a:pt x="8274812" y="0"/>
                </a:moveTo>
                <a:lnTo>
                  <a:pt x="107188" y="0"/>
                </a:lnTo>
                <a:lnTo>
                  <a:pt x="65467" y="8425"/>
                </a:lnTo>
                <a:lnTo>
                  <a:pt x="31395" y="31400"/>
                </a:lnTo>
                <a:lnTo>
                  <a:pt x="8423" y="65472"/>
                </a:lnTo>
                <a:lnTo>
                  <a:pt x="0" y="107187"/>
                </a:lnTo>
                <a:lnTo>
                  <a:pt x="0" y="535939"/>
                </a:lnTo>
                <a:lnTo>
                  <a:pt x="8423" y="577655"/>
                </a:lnTo>
                <a:lnTo>
                  <a:pt x="31395" y="611727"/>
                </a:lnTo>
                <a:lnTo>
                  <a:pt x="65467" y="634702"/>
                </a:lnTo>
                <a:lnTo>
                  <a:pt x="107188" y="643128"/>
                </a:lnTo>
                <a:lnTo>
                  <a:pt x="8274812" y="643128"/>
                </a:lnTo>
                <a:lnTo>
                  <a:pt x="8316527" y="634702"/>
                </a:lnTo>
                <a:lnTo>
                  <a:pt x="8350599" y="611727"/>
                </a:lnTo>
                <a:lnTo>
                  <a:pt x="8373574" y="577655"/>
                </a:lnTo>
                <a:lnTo>
                  <a:pt x="8382000" y="535939"/>
                </a:lnTo>
                <a:lnTo>
                  <a:pt x="8382000" y="107187"/>
                </a:lnTo>
                <a:lnTo>
                  <a:pt x="8373574" y="65472"/>
                </a:lnTo>
                <a:lnTo>
                  <a:pt x="8350599" y="31400"/>
                </a:lnTo>
                <a:lnTo>
                  <a:pt x="8316527" y="8425"/>
                </a:lnTo>
                <a:lnTo>
                  <a:pt x="8274812" y="0"/>
                </a:lnTo>
                <a:close/>
              </a:path>
            </a:pathLst>
          </a:custGeom>
          <a:solidFill>
            <a:srgbClr val="B7DE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2357" y="2202385"/>
            <a:ext cx="3630745" cy="287082"/>
          </a:xfrm>
          <a:custGeom>
            <a:avLst/>
            <a:gdLst/>
            <a:ahLst/>
            <a:cxnLst/>
            <a:rect l="l" t="t" r="r" b="b"/>
            <a:pathLst>
              <a:path w="8382000" h="643254">
                <a:moveTo>
                  <a:pt x="0" y="107187"/>
                </a:moveTo>
                <a:lnTo>
                  <a:pt x="8423" y="65472"/>
                </a:lnTo>
                <a:lnTo>
                  <a:pt x="31395" y="31400"/>
                </a:lnTo>
                <a:lnTo>
                  <a:pt x="65467" y="8425"/>
                </a:lnTo>
                <a:lnTo>
                  <a:pt x="107188" y="0"/>
                </a:lnTo>
                <a:lnTo>
                  <a:pt x="8274812" y="0"/>
                </a:lnTo>
                <a:lnTo>
                  <a:pt x="8316527" y="8425"/>
                </a:lnTo>
                <a:lnTo>
                  <a:pt x="8350599" y="31400"/>
                </a:lnTo>
                <a:lnTo>
                  <a:pt x="8373574" y="65472"/>
                </a:lnTo>
                <a:lnTo>
                  <a:pt x="8382000" y="107187"/>
                </a:lnTo>
                <a:lnTo>
                  <a:pt x="8382000" y="535939"/>
                </a:lnTo>
                <a:lnTo>
                  <a:pt x="8373574" y="577655"/>
                </a:lnTo>
                <a:lnTo>
                  <a:pt x="8350599" y="611727"/>
                </a:lnTo>
                <a:lnTo>
                  <a:pt x="8316527" y="634702"/>
                </a:lnTo>
                <a:lnTo>
                  <a:pt x="8274812" y="643128"/>
                </a:lnTo>
                <a:lnTo>
                  <a:pt x="107188" y="643128"/>
                </a:lnTo>
                <a:lnTo>
                  <a:pt x="65467" y="634702"/>
                </a:lnTo>
                <a:lnTo>
                  <a:pt x="31395" y="611727"/>
                </a:lnTo>
                <a:lnTo>
                  <a:pt x="8423" y="577655"/>
                </a:lnTo>
                <a:lnTo>
                  <a:pt x="0" y="535939"/>
                </a:lnTo>
                <a:lnTo>
                  <a:pt x="0" y="10718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2357" y="2533070"/>
            <a:ext cx="3630745" cy="297568"/>
          </a:xfrm>
          <a:custGeom>
            <a:avLst/>
            <a:gdLst/>
            <a:ahLst/>
            <a:cxnLst/>
            <a:rect l="l" t="t" r="r" b="b"/>
            <a:pathLst>
              <a:path w="8382000" h="582295">
                <a:moveTo>
                  <a:pt x="8284972" y="0"/>
                </a:moveTo>
                <a:lnTo>
                  <a:pt x="97028" y="0"/>
                </a:lnTo>
                <a:lnTo>
                  <a:pt x="59262" y="7625"/>
                </a:lnTo>
                <a:lnTo>
                  <a:pt x="28421" y="28421"/>
                </a:lnTo>
                <a:lnTo>
                  <a:pt x="7625" y="59262"/>
                </a:lnTo>
                <a:lnTo>
                  <a:pt x="0" y="97028"/>
                </a:lnTo>
                <a:lnTo>
                  <a:pt x="0" y="485140"/>
                </a:lnTo>
                <a:lnTo>
                  <a:pt x="7625" y="522905"/>
                </a:lnTo>
                <a:lnTo>
                  <a:pt x="28421" y="553746"/>
                </a:lnTo>
                <a:lnTo>
                  <a:pt x="59262" y="574542"/>
                </a:lnTo>
                <a:lnTo>
                  <a:pt x="97028" y="582168"/>
                </a:lnTo>
                <a:lnTo>
                  <a:pt x="8284972" y="582168"/>
                </a:lnTo>
                <a:lnTo>
                  <a:pt x="8322742" y="574542"/>
                </a:lnTo>
                <a:lnTo>
                  <a:pt x="8353583" y="553746"/>
                </a:lnTo>
                <a:lnTo>
                  <a:pt x="8374376" y="522905"/>
                </a:lnTo>
                <a:lnTo>
                  <a:pt x="8382000" y="485140"/>
                </a:lnTo>
                <a:lnTo>
                  <a:pt x="8382000" y="97028"/>
                </a:lnTo>
                <a:lnTo>
                  <a:pt x="8374376" y="59262"/>
                </a:lnTo>
                <a:lnTo>
                  <a:pt x="8353583" y="28421"/>
                </a:lnTo>
                <a:lnTo>
                  <a:pt x="8322742" y="7625"/>
                </a:lnTo>
                <a:lnTo>
                  <a:pt x="8284972" y="0"/>
                </a:lnTo>
                <a:close/>
              </a:path>
            </a:pathLst>
          </a:custGeom>
          <a:solidFill>
            <a:srgbClr val="C3D5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2357" y="2526204"/>
            <a:ext cx="3630745" cy="297568"/>
          </a:xfrm>
          <a:custGeom>
            <a:avLst/>
            <a:gdLst/>
            <a:ahLst/>
            <a:cxnLst/>
            <a:rect l="l" t="t" r="r" b="b"/>
            <a:pathLst>
              <a:path w="8382000" h="582295">
                <a:moveTo>
                  <a:pt x="0" y="97028"/>
                </a:moveTo>
                <a:lnTo>
                  <a:pt x="7625" y="59262"/>
                </a:lnTo>
                <a:lnTo>
                  <a:pt x="28421" y="28421"/>
                </a:lnTo>
                <a:lnTo>
                  <a:pt x="59262" y="7625"/>
                </a:lnTo>
                <a:lnTo>
                  <a:pt x="97028" y="0"/>
                </a:lnTo>
                <a:lnTo>
                  <a:pt x="8284972" y="0"/>
                </a:lnTo>
                <a:lnTo>
                  <a:pt x="8322742" y="7625"/>
                </a:lnTo>
                <a:lnTo>
                  <a:pt x="8353583" y="28421"/>
                </a:lnTo>
                <a:lnTo>
                  <a:pt x="8374376" y="59262"/>
                </a:lnTo>
                <a:lnTo>
                  <a:pt x="8382000" y="97028"/>
                </a:lnTo>
                <a:lnTo>
                  <a:pt x="8382000" y="485140"/>
                </a:lnTo>
                <a:lnTo>
                  <a:pt x="8374376" y="522905"/>
                </a:lnTo>
                <a:lnTo>
                  <a:pt x="8353583" y="553746"/>
                </a:lnTo>
                <a:lnTo>
                  <a:pt x="8322742" y="574542"/>
                </a:lnTo>
                <a:lnTo>
                  <a:pt x="8284972" y="582168"/>
                </a:lnTo>
                <a:lnTo>
                  <a:pt x="97028" y="582168"/>
                </a:lnTo>
                <a:lnTo>
                  <a:pt x="59262" y="574542"/>
                </a:lnTo>
                <a:lnTo>
                  <a:pt x="28421" y="553746"/>
                </a:lnTo>
                <a:lnTo>
                  <a:pt x="7625" y="522905"/>
                </a:lnTo>
                <a:lnTo>
                  <a:pt x="0" y="485140"/>
                </a:lnTo>
                <a:lnTo>
                  <a:pt x="0" y="9702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68511" y="387350"/>
            <a:ext cx="3594591" cy="2381113"/>
          </a:xfrm>
          <a:prstGeom prst="rect">
            <a:avLst/>
          </a:prstGeom>
        </p:spPr>
        <p:txBody>
          <a:bodyPr vert="horz" wrap="square" lIns="0" tIns="21729" rIns="0" bIns="0" rtlCol="0">
            <a:spAutoFit/>
          </a:bodyPr>
          <a:lstStyle/>
          <a:p>
            <a:pPr marL="7522" marR="157952" algn="just">
              <a:lnSpc>
                <a:spcPct val="86400"/>
              </a:lnSpc>
              <a:spcBef>
                <a:spcPts val="171"/>
              </a:spcBef>
            </a:pPr>
            <a:r>
              <a:rPr spc="-2" dirty="0">
                <a:latin typeface="Arial"/>
                <a:cs typeface="Arial"/>
              </a:rPr>
              <a:t>Datalist là một phần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2" dirty="0">
                <a:latin typeface="Arial"/>
                <a:cs typeface="Arial"/>
              </a:rPr>
              <a:t>form </a:t>
            </a:r>
            <a:r>
              <a:rPr dirty="0">
                <a:latin typeface="Arial"/>
                <a:cs typeface="Arial"/>
              </a:rPr>
              <a:t>cụ </a:t>
            </a:r>
            <a:r>
              <a:rPr spc="-2" dirty="0">
                <a:latin typeface="Arial"/>
                <a:cs typeface="Arial"/>
              </a:rPr>
              <a:t>thể. Nó cung </a:t>
            </a:r>
            <a:r>
              <a:rPr dirty="0">
                <a:latin typeface="Arial"/>
                <a:cs typeface="Arial"/>
              </a:rPr>
              <a:t>cấp </a:t>
            </a:r>
            <a:r>
              <a:rPr spc="-2" dirty="0">
                <a:latin typeface="Arial"/>
                <a:cs typeface="Arial"/>
              </a:rPr>
              <a:t>một trường </a:t>
            </a:r>
            <a:r>
              <a:rPr dirty="0">
                <a:latin typeface="Arial"/>
                <a:cs typeface="Arial"/>
              </a:rPr>
              <a:t>văn </a:t>
            </a:r>
            <a:r>
              <a:rPr spc="-2" dirty="0">
                <a:latin typeface="Arial"/>
                <a:cs typeface="Arial"/>
              </a:rPr>
              <a:t>bản </a:t>
            </a:r>
            <a:r>
              <a:rPr dirty="0">
                <a:latin typeface="Arial"/>
                <a:cs typeface="Arial"/>
              </a:rPr>
              <a:t>với </a:t>
            </a:r>
            <a:r>
              <a:rPr spc="-2" dirty="0">
                <a:latin typeface="Arial"/>
                <a:cs typeface="Arial"/>
              </a:rPr>
              <a:t>một  </a:t>
            </a:r>
            <a:r>
              <a:rPr dirty="0">
                <a:latin typeface="Arial"/>
                <a:cs typeface="Arial"/>
              </a:rPr>
              <a:t>tập </a:t>
            </a:r>
            <a:r>
              <a:rPr spc="-2" dirty="0">
                <a:latin typeface="Arial"/>
                <a:cs typeface="Arial"/>
              </a:rPr>
              <a:t>hợp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4" dirty="0">
                <a:latin typeface="Arial"/>
                <a:cs typeface="Arial"/>
              </a:rPr>
              <a:t>danh </a:t>
            </a:r>
            <a:r>
              <a:rPr dirty="0">
                <a:latin typeface="Arial"/>
                <a:cs typeface="Arial"/>
              </a:rPr>
              <a:t>sách </a:t>
            </a:r>
            <a:r>
              <a:rPr spc="-2" dirty="0">
                <a:latin typeface="Arial"/>
                <a:cs typeface="Arial"/>
              </a:rPr>
              <a:t>được </a:t>
            </a:r>
            <a:r>
              <a:rPr spc="-4" dirty="0">
                <a:latin typeface="Arial"/>
                <a:cs typeface="Arial"/>
              </a:rPr>
              <a:t>xác </a:t>
            </a:r>
            <a:r>
              <a:rPr spc="-2" dirty="0">
                <a:latin typeface="Arial"/>
                <a:cs typeface="Arial"/>
              </a:rPr>
              <a:t>định </a:t>
            </a:r>
            <a:r>
              <a:rPr dirty="0">
                <a:latin typeface="Arial"/>
                <a:cs typeface="Arial"/>
              </a:rPr>
              <a:t>trước </a:t>
            </a:r>
            <a:r>
              <a:rPr spc="-2" dirty="0">
                <a:latin typeface="Arial"/>
                <a:cs typeface="Arial"/>
              </a:rPr>
              <a:t>các tùy chọn được hiển </a:t>
            </a:r>
            <a:r>
              <a:rPr dirty="0">
                <a:latin typeface="Arial"/>
                <a:cs typeface="Arial"/>
              </a:rPr>
              <a:t>thị </a:t>
            </a:r>
            <a:r>
              <a:rPr spc="-2" dirty="0">
                <a:latin typeface="Arial"/>
                <a:cs typeface="Arial"/>
              </a:rPr>
              <a:t>trong  một danh </a:t>
            </a:r>
            <a:r>
              <a:rPr dirty="0">
                <a:latin typeface="Arial"/>
                <a:cs typeface="Arial"/>
              </a:rPr>
              <a:t>sách thả</a:t>
            </a:r>
            <a:r>
              <a:rPr spc="2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xuống.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5"/>
              </a:spcBef>
            </a:pPr>
            <a:endParaRPr sz="700" dirty="0">
              <a:latin typeface="Times New Roman"/>
              <a:cs typeface="Times New Roman"/>
            </a:endParaRPr>
          </a:p>
          <a:p>
            <a:pPr marL="7243" marR="86637">
              <a:lnSpc>
                <a:spcPts val="820"/>
              </a:lnSpc>
            </a:pPr>
            <a:r>
              <a:rPr spc="-2" dirty="0">
                <a:latin typeface="Arial"/>
                <a:cs typeface="Arial"/>
              </a:rPr>
              <a:t>Khi trường </a:t>
            </a:r>
            <a:r>
              <a:rPr dirty="0">
                <a:latin typeface="Arial"/>
                <a:cs typeface="Arial"/>
              </a:rPr>
              <a:t>văn </a:t>
            </a:r>
            <a:r>
              <a:rPr spc="-2" dirty="0">
                <a:latin typeface="Arial"/>
                <a:cs typeface="Arial"/>
              </a:rPr>
              <a:t>bản nhận được </a:t>
            </a:r>
            <a:r>
              <a:rPr dirty="0">
                <a:latin typeface="Arial"/>
                <a:cs typeface="Arial"/>
              </a:rPr>
              <a:t>con trỏ, </a:t>
            </a:r>
            <a:r>
              <a:rPr spc="-2" dirty="0">
                <a:latin typeface="Arial"/>
                <a:cs typeface="Arial"/>
              </a:rPr>
              <a:t>một danh </a:t>
            </a:r>
            <a:r>
              <a:rPr dirty="0">
                <a:latin typeface="Arial"/>
                <a:cs typeface="Arial"/>
              </a:rPr>
              <a:t>sách các tùy </a:t>
            </a:r>
            <a:r>
              <a:rPr spc="-2" dirty="0">
                <a:latin typeface="Arial"/>
                <a:cs typeface="Arial"/>
              </a:rPr>
              <a:t>chọn được </a:t>
            </a:r>
            <a:r>
              <a:rPr spc="-4" dirty="0">
                <a:latin typeface="Arial"/>
                <a:cs typeface="Arial"/>
              </a:rPr>
              <a:t>hiển  </a:t>
            </a:r>
            <a:r>
              <a:rPr dirty="0">
                <a:latin typeface="Arial"/>
                <a:cs typeface="Arial"/>
              </a:rPr>
              <a:t>thị </a:t>
            </a:r>
            <a:r>
              <a:rPr spc="-2" dirty="0">
                <a:latin typeface="Arial"/>
                <a:cs typeface="Arial"/>
              </a:rPr>
              <a:t>cho </a:t>
            </a:r>
            <a:r>
              <a:rPr spc="-4" dirty="0">
                <a:latin typeface="Arial"/>
                <a:cs typeface="Arial"/>
              </a:rPr>
              <a:t>người</a:t>
            </a:r>
            <a:r>
              <a:rPr spc="4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dùng.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2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6129">
              <a:lnSpc>
                <a:spcPts val="884"/>
              </a:lnSpc>
            </a:pPr>
            <a:r>
              <a:rPr spc="-4" dirty="0">
                <a:latin typeface="Arial"/>
                <a:cs typeface="Arial"/>
              </a:rPr>
              <a:t>Các phần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2" dirty="0">
                <a:latin typeface="Arial"/>
                <a:cs typeface="Arial"/>
              </a:rPr>
              <a:t>&lt;datalist&gt; rất </a:t>
            </a:r>
            <a:r>
              <a:rPr spc="-4" dirty="0">
                <a:latin typeface="Arial"/>
                <a:cs typeface="Arial"/>
              </a:rPr>
              <a:t>giống </a:t>
            </a:r>
            <a:r>
              <a:rPr spc="-2" dirty="0">
                <a:latin typeface="Arial"/>
                <a:cs typeface="Arial"/>
              </a:rPr>
              <a:t>với </a:t>
            </a:r>
            <a:r>
              <a:rPr spc="-4" dirty="0">
                <a:latin typeface="Arial"/>
                <a:cs typeface="Arial"/>
              </a:rPr>
              <a:t>phần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2" dirty="0">
                <a:latin typeface="Arial"/>
                <a:cs typeface="Arial"/>
              </a:rPr>
              <a:t>&lt;select&gt; chuẩn sẵn </a:t>
            </a:r>
            <a:r>
              <a:rPr dirty="0">
                <a:latin typeface="Arial"/>
                <a:cs typeface="Arial"/>
              </a:rPr>
              <a:t>có </a:t>
            </a:r>
            <a:r>
              <a:rPr spc="-2" dirty="0" err="1">
                <a:latin typeface="Arial"/>
                <a:cs typeface="Arial"/>
              </a:rPr>
              <a:t>trong</a:t>
            </a:r>
            <a:r>
              <a:rPr spc="77" dirty="0">
                <a:latin typeface="Arial"/>
                <a:cs typeface="Arial"/>
              </a:rPr>
              <a:t> </a:t>
            </a:r>
            <a:r>
              <a:rPr spc="-2" dirty="0" smtClean="0">
                <a:latin typeface="Arial"/>
                <a:cs typeface="Arial"/>
              </a:rPr>
              <a:t>HTML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dirty="0" err="1" smtClean="0">
                <a:latin typeface="Arial"/>
                <a:cs typeface="Arial"/>
              </a:rPr>
              <a:t>trước</a:t>
            </a:r>
            <a:r>
              <a:rPr spc="-2" dirty="0" smtClean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đó.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3"/>
              </a:spcBef>
            </a:pPr>
            <a:endParaRPr dirty="0">
              <a:latin typeface="Times New Roman"/>
              <a:cs typeface="Times New Roman"/>
            </a:endParaRPr>
          </a:p>
          <a:p>
            <a:pPr marL="5571" marR="2229">
              <a:lnSpc>
                <a:spcPts val="820"/>
              </a:lnSpc>
            </a:pPr>
            <a:r>
              <a:rPr dirty="0">
                <a:latin typeface="Arial"/>
                <a:cs typeface="Arial"/>
              </a:rPr>
              <a:t>Sự </a:t>
            </a:r>
            <a:r>
              <a:rPr spc="-2" dirty="0">
                <a:latin typeface="Arial"/>
                <a:cs typeface="Arial"/>
              </a:rPr>
              <a:t>khác biệt duy nhất </a:t>
            </a:r>
            <a:r>
              <a:rPr dirty="0">
                <a:latin typeface="Arial"/>
                <a:cs typeface="Arial"/>
              </a:rPr>
              <a:t>trong </a:t>
            </a:r>
            <a:r>
              <a:rPr spc="-2" dirty="0">
                <a:latin typeface="Arial"/>
                <a:cs typeface="Arial"/>
              </a:rPr>
              <a:t>datalist là nó </a:t>
            </a:r>
            <a:r>
              <a:rPr dirty="0">
                <a:latin typeface="Arial"/>
                <a:cs typeface="Arial"/>
              </a:rPr>
              <a:t>cho </a:t>
            </a:r>
            <a:r>
              <a:rPr spc="-2" dirty="0">
                <a:latin typeface="Arial"/>
                <a:cs typeface="Arial"/>
              </a:rPr>
              <a:t>phép người dùng nhập dữ liệu </a:t>
            </a:r>
            <a:r>
              <a:rPr dirty="0">
                <a:latin typeface="Arial"/>
                <a:cs typeface="Arial"/>
              </a:rPr>
              <a:t>của  </a:t>
            </a:r>
            <a:r>
              <a:rPr spc="-2" dirty="0">
                <a:latin typeface="Arial"/>
                <a:cs typeface="Arial"/>
              </a:rPr>
              <a:t>họ hoặc </a:t>
            </a:r>
            <a:r>
              <a:rPr dirty="0">
                <a:latin typeface="Arial"/>
                <a:cs typeface="Arial"/>
              </a:rPr>
              <a:t>chọn từ </a:t>
            </a:r>
            <a:r>
              <a:rPr spc="-2" dirty="0">
                <a:latin typeface="Arial"/>
                <a:cs typeface="Arial"/>
              </a:rPr>
              <a:t>danh </a:t>
            </a:r>
            <a:r>
              <a:rPr dirty="0">
                <a:latin typeface="Arial"/>
                <a:cs typeface="Arial"/>
              </a:rPr>
              <a:t>sách </a:t>
            </a:r>
            <a:r>
              <a:rPr spc="-2" dirty="0">
                <a:latin typeface="Arial"/>
                <a:cs typeface="Arial"/>
              </a:rPr>
              <a:t>đề nghị lựa</a:t>
            </a:r>
            <a:r>
              <a:rPr spc="22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chọn.</a:t>
            </a:r>
          </a:p>
          <a:p>
            <a:pPr>
              <a:spcBef>
                <a:spcPts val="9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6964" marR="173830">
              <a:lnSpc>
                <a:spcPts val="820"/>
              </a:lnSpc>
            </a:pPr>
            <a:r>
              <a:rPr spc="-2" dirty="0">
                <a:latin typeface="Arial"/>
                <a:cs typeface="Arial"/>
              </a:rPr>
              <a:t>Danh </a:t>
            </a:r>
            <a:r>
              <a:rPr dirty="0">
                <a:latin typeface="Arial"/>
                <a:cs typeface="Arial"/>
              </a:rPr>
              <a:t>sách các tùy </a:t>
            </a:r>
            <a:r>
              <a:rPr spc="-2" dirty="0">
                <a:latin typeface="Arial"/>
                <a:cs typeface="Arial"/>
              </a:rPr>
              <a:t>chọn </a:t>
            </a:r>
            <a:r>
              <a:rPr dirty="0">
                <a:latin typeface="Arial"/>
                <a:cs typeface="Arial"/>
              </a:rPr>
              <a:t>cho </a:t>
            </a:r>
            <a:r>
              <a:rPr spc="-2" dirty="0">
                <a:latin typeface="Arial"/>
                <a:cs typeface="Arial"/>
              </a:rPr>
              <a:t>phần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2" dirty="0">
                <a:latin typeface="Arial"/>
                <a:cs typeface="Arial"/>
              </a:rPr>
              <a:t>&lt;datalist&gt; được đặt bằng </a:t>
            </a:r>
            <a:r>
              <a:rPr dirty="0">
                <a:latin typeface="Arial"/>
                <a:cs typeface="Arial"/>
              </a:rPr>
              <a:t>cách sử </a:t>
            </a:r>
            <a:r>
              <a:rPr spc="-4" dirty="0">
                <a:latin typeface="Arial"/>
                <a:cs typeface="Arial"/>
              </a:rPr>
              <a:t>dụng  </a:t>
            </a:r>
            <a:r>
              <a:rPr spc="-2" dirty="0">
                <a:latin typeface="Arial"/>
                <a:cs typeface="Arial"/>
              </a:rPr>
              <a:t>phần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2" dirty="0">
                <a:latin typeface="Arial"/>
                <a:cs typeface="Arial"/>
              </a:rPr>
              <a:t>option.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0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6686" marR="57386">
              <a:lnSpc>
                <a:spcPts val="820"/>
              </a:lnSpc>
            </a:pPr>
            <a:r>
              <a:rPr spc="-2" dirty="0">
                <a:latin typeface="Arial"/>
                <a:cs typeface="Arial"/>
              </a:rPr>
              <a:t>Sau đó, datalist </a:t>
            </a:r>
            <a:r>
              <a:rPr dirty="0">
                <a:latin typeface="Arial"/>
                <a:cs typeface="Arial"/>
              </a:rPr>
              <a:t>kết </a:t>
            </a:r>
            <a:r>
              <a:rPr spc="-2" dirty="0">
                <a:latin typeface="Arial"/>
                <a:cs typeface="Arial"/>
              </a:rPr>
              <a:t>hợp </a:t>
            </a:r>
            <a:r>
              <a:rPr dirty="0">
                <a:latin typeface="Arial"/>
                <a:cs typeface="Arial"/>
              </a:rPr>
              <a:t>với </a:t>
            </a:r>
            <a:r>
              <a:rPr spc="-2" dirty="0">
                <a:latin typeface="Arial"/>
                <a:cs typeface="Arial"/>
              </a:rPr>
              <a:t>một phần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2" dirty="0">
                <a:latin typeface="Arial"/>
                <a:cs typeface="Arial"/>
              </a:rPr>
              <a:t>đầu </a:t>
            </a:r>
            <a:r>
              <a:rPr dirty="0">
                <a:latin typeface="Arial"/>
                <a:cs typeface="Arial"/>
              </a:rPr>
              <a:t>vào </a:t>
            </a:r>
            <a:r>
              <a:rPr spc="-2" dirty="0">
                <a:latin typeface="Arial"/>
                <a:cs typeface="Arial"/>
              </a:rPr>
              <a:t>bằng </a:t>
            </a:r>
            <a:r>
              <a:rPr dirty="0">
                <a:latin typeface="Arial"/>
                <a:cs typeface="Arial"/>
              </a:rPr>
              <a:t>cách sử </a:t>
            </a:r>
            <a:r>
              <a:rPr spc="-4" dirty="0">
                <a:latin typeface="Arial"/>
                <a:cs typeface="Arial"/>
              </a:rPr>
              <a:t>dụng </a:t>
            </a:r>
            <a:r>
              <a:rPr spc="-2" dirty="0">
                <a:latin typeface="Arial"/>
                <a:cs typeface="Arial"/>
              </a:rPr>
              <a:t>thuộc tính  list.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2"/>
              </a:spcBef>
            </a:pPr>
            <a:endParaRPr sz="700" dirty="0">
              <a:latin typeface="Times New Roman"/>
              <a:cs typeface="Times New Roman"/>
            </a:endParaRPr>
          </a:p>
          <a:p>
            <a:pPr marL="5571" marR="132880">
              <a:lnSpc>
                <a:spcPts val="820"/>
              </a:lnSpc>
            </a:pPr>
            <a:r>
              <a:rPr spc="-2" dirty="0">
                <a:latin typeface="Arial"/>
                <a:cs typeface="Arial"/>
              </a:rPr>
              <a:t>Giá trị </a:t>
            </a:r>
            <a:r>
              <a:rPr dirty="0">
                <a:latin typeface="Arial"/>
                <a:cs typeface="Arial"/>
              </a:rPr>
              <a:t>của các thuộc </a:t>
            </a:r>
            <a:r>
              <a:rPr spc="-2" dirty="0">
                <a:latin typeface="Arial"/>
                <a:cs typeface="Arial"/>
              </a:rPr>
              <a:t>tính list là giá </a:t>
            </a:r>
            <a:r>
              <a:rPr dirty="0">
                <a:latin typeface="Arial"/>
                <a:cs typeface="Arial"/>
              </a:rPr>
              <a:t>trị </a:t>
            </a:r>
            <a:r>
              <a:rPr spc="-2" dirty="0">
                <a:latin typeface="Arial"/>
                <a:cs typeface="Arial"/>
              </a:rPr>
              <a:t>của </a:t>
            </a:r>
            <a:r>
              <a:rPr dirty="0">
                <a:latin typeface="Arial"/>
                <a:cs typeface="Arial"/>
              </a:rPr>
              <a:t>thuộc </a:t>
            </a:r>
            <a:r>
              <a:rPr spc="-2" dirty="0">
                <a:latin typeface="Arial"/>
                <a:cs typeface="Arial"/>
              </a:rPr>
              <a:t>tính id được </a:t>
            </a:r>
            <a:r>
              <a:rPr dirty="0">
                <a:latin typeface="Arial"/>
                <a:cs typeface="Arial"/>
              </a:rPr>
              <a:t>cung cấp với các  </a:t>
            </a:r>
            <a:r>
              <a:rPr spc="-2" dirty="0">
                <a:latin typeface="Arial"/>
                <a:cs typeface="Arial"/>
              </a:rPr>
              <a:t>phần </a:t>
            </a:r>
            <a:r>
              <a:rPr dirty="0">
                <a:latin typeface="Arial"/>
                <a:cs typeface="Arial"/>
              </a:rPr>
              <a:t>tử</a:t>
            </a:r>
            <a:r>
              <a:rPr spc="2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&lt;datalist&gt;.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023210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11" dirty="0"/>
              <a:t>Datalist</a:t>
            </a:r>
            <a:r>
              <a:rPr spc="-31" dirty="0"/>
              <a:t> </a:t>
            </a:r>
            <a:r>
              <a:rPr spc="-2" dirty="0"/>
              <a:t>2-3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451407"/>
            <a:ext cx="3596863" cy="1259335"/>
          </a:xfrm>
          <a:prstGeom prst="rect">
            <a:avLst/>
          </a:prstGeom>
        </p:spPr>
        <p:txBody>
          <a:bodyPr vert="horz" wrap="square" lIns="0" tIns="20336" rIns="0" bIns="0" rtlCol="0">
            <a:spAutoFit/>
          </a:bodyPr>
          <a:lstStyle/>
          <a:p>
            <a:pPr marL="125916" indent="-120344">
              <a:spcBef>
                <a:spcPts val="16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</a:t>
            </a:r>
            <a:endParaRPr dirty="0">
              <a:latin typeface="Calibri"/>
              <a:cs typeface="Calibri"/>
            </a:endParaRPr>
          </a:p>
          <a:p>
            <a:pPr marL="159345">
              <a:spcBef>
                <a:spcPts val="92"/>
              </a:spcBef>
            </a:pPr>
            <a:r>
              <a:rPr sz="700" spc="-2" dirty="0">
                <a:latin typeface="Courier New"/>
                <a:cs typeface="Courier New"/>
              </a:rPr>
              <a:t>&lt;label&gt; Select the mode of payment:</a:t>
            </a:r>
            <a:r>
              <a:rPr sz="700" spc="18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&lt;/label&gt;</a:t>
            </a:r>
            <a:endParaRPr sz="700" dirty="0">
              <a:latin typeface="Courier New"/>
              <a:cs typeface="Courier New"/>
            </a:endParaRPr>
          </a:p>
          <a:p>
            <a:pPr marL="159345">
              <a:spcBef>
                <a:spcPts val="15"/>
              </a:spcBef>
              <a:tabLst>
                <a:tab pos="1229906" algn="l"/>
              </a:tabLst>
            </a:pPr>
            <a:r>
              <a:rPr sz="700" spc="-2" dirty="0">
                <a:latin typeface="Courier New"/>
                <a:cs typeface="Courier New"/>
              </a:rPr>
              <a:t>&lt;input</a:t>
            </a:r>
            <a:r>
              <a:rPr sz="700" spc="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type=”text”	name=”payment” list=”paymentlist</a:t>
            </a:r>
            <a:r>
              <a:rPr sz="700" spc="-2" dirty="0">
                <a:latin typeface="Courier New"/>
                <a:cs typeface="Courier New"/>
              </a:rPr>
              <a:t>”</a:t>
            </a:r>
            <a:r>
              <a:rPr sz="700" spc="11" dirty="0">
                <a:latin typeface="Courier New"/>
                <a:cs typeface="Courier New"/>
              </a:rPr>
              <a:t> </a:t>
            </a:r>
            <a:r>
              <a:rPr sz="700" dirty="0">
                <a:latin typeface="Courier New"/>
                <a:cs typeface="Courier New"/>
              </a:rPr>
              <a:t>/&gt;</a:t>
            </a:r>
          </a:p>
          <a:p>
            <a:pPr marL="159345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&lt;datalist id=”paymentlist</a:t>
            </a:r>
            <a:r>
              <a:rPr sz="700" spc="-2" dirty="0">
                <a:latin typeface="Courier New"/>
                <a:cs typeface="Courier New"/>
              </a:rPr>
              <a:t>”&gt;</a:t>
            </a:r>
            <a:endParaRPr sz="700" dirty="0">
              <a:latin typeface="Courier New"/>
              <a:cs typeface="Courier New"/>
            </a:endParaRPr>
          </a:p>
          <a:p>
            <a:pPr marL="266317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&lt;option value=”Cash-on-Delivery”&gt;</a:t>
            </a:r>
            <a:endParaRPr sz="700" dirty="0">
              <a:latin typeface="Courier New"/>
              <a:cs typeface="Courier New"/>
            </a:endParaRPr>
          </a:p>
          <a:p>
            <a:pPr marL="266317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&lt;option value=”Net</a:t>
            </a:r>
            <a:r>
              <a:rPr sz="700" spc="-2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Banking”&gt;</a:t>
            </a:r>
            <a:endParaRPr sz="700" dirty="0">
              <a:latin typeface="Courier New"/>
              <a:cs typeface="Courier New"/>
            </a:endParaRPr>
          </a:p>
          <a:p>
            <a:pPr marL="266317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&lt;option value=”Credit</a:t>
            </a:r>
            <a:r>
              <a:rPr sz="700" spc="-9" dirty="0">
                <a:latin typeface="Courier New"/>
                <a:cs typeface="Courier New"/>
              </a:rPr>
              <a:t> </a:t>
            </a:r>
            <a:r>
              <a:rPr sz="700" spc="-4" dirty="0">
                <a:latin typeface="Courier New"/>
                <a:cs typeface="Courier New"/>
              </a:rPr>
              <a:t>Card”&gt;</a:t>
            </a:r>
            <a:endParaRPr sz="700" dirty="0">
              <a:latin typeface="Courier New"/>
              <a:cs typeface="Courier New"/>
            </a:endParaRPr>
          </a:p>
          <a:p>
            <a:pPr marL="266317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&lt;option value=”Debit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Card”&gt;</a:t>
            </a:r>
            <a:endParaRPr sz="700" dirty="0">
              <a:latin typeface="Courier New"/>
              <a:cs typeface="Courier New"/>
            </a:endParaRPr>
          </a:p>
          <a:p>
            <a:pPr marL="266317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&lt;option value=”e-Gift</a:t>
            </a:r>
            <a:r>
              <a:rPr sz="700" spc="2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Voucher”&gt;</a:t>
            </a:r>
            <a:endParaRPr sz="700" dirty="0">
              <a:latin typeface="Courier New"/>
              <a:cs typeface="Courier New"/>
            </a:endParaRPr>
          </a:p>
          <a:p>
            <a:pPr marL="159345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&lt;/datalist</a:t>
            </a:r>
            <a:r>
              <a:rPr sz="700" spc="-2" dirty="0">
                <a:latin typeface="Courier New"/>
                <a:cs typeface="Courier New"/>
              </a:rPr>
              <a:t>&gt;</a:t>
            </a:r>
            <a:endParaRPr sz="700" dirty="0">
              <a:latin typeface="Courier New"/>
              <a:cs typeface="Courier New"/>
            </a:endParaRPr>
          </a:p>
          <a:p>
            <a:pPr marL="159345">
              <a:spcBef>
                <a:spcPts val="222"/>
              </a:spcBef>
            </a:pPr>
            <a:r>
              <a:rPr sz="700" spc="-2" dirty="0">
                <a:latin typeface="Courier New"/>
                <a:cs typeface="Courier New"/>
              </a:rPr>
              <a:t>&lt;input type=”submit”</a:t>
            </a:r>
            <a:r>
              <a:rPr sz="700" spc="2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value=”submit”/&gt;</a:t>
            </a:r>
            <a:endParaRPr sz="7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023210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11" dirty="0"/>
              <a:t>Datalist</a:t>
            </a:r>
            <a:r>
              <a:rPr spc="-31" dirty="0"/>
              <a:t> </a:t>
            </a:r>
            <a:r>
              <a:rPr spc="-2" dirty="0"/>
              <a:t>3-3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414384"/>
            <a:ext cx="485475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2" dirty="0">
                <a:latin typeface="Calibri"/>
                <a:cs typeface="Calibri"/>
              </a:rPr>
              <a:t>Kết</a:t>
            </a:r>
            <a:r>
              <a:rPr spc="5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quả.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92162" y="748171"/>
            <a:ext cx="2146761" cy="18704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773184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9" dirty="0"/>
              <a:t>Progress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417521"/>
            <a:ext cx="3596863" cy="505283"/>
          </a:xfrm>
          <a:prstGeom prst="rect">
            <a:avLst/>
          </a:prstGeom>
        </p:spPr>
        <p:txBody>
          <a:bodyPr vert="horz" wrap="square" lIns="0" tIns="20336" rIns="0" bIns="0" rtlCol="0">
            <a:spAutoFit/>
          </a:bodyPr>
          <a:lstStyle/>
          <a:p>
            <a:pPr marL="125916" indent="-120344">
              <a:spcBef>
                <a:spcPts val="16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dụ</a:t>
            </a:r>
            <a:endParaRPr dirty="0">
              <a:latin typeface="Calibri"/>
              <a:cs typeface="Calibri"/>
            </a:endParaRPr>
          </a:p>
          <a:p>
            <a:pPr marL="159345">
              <a:spcBef>
                <a:spcPts val="92"/>
              </a:spcBef>
            </a:pPr>
            <a:r>
              <a:rPr sz="700" spc="-2" dirty="0">
                <a:latin typeface="Courier New"/>
                <a:cs typeface="Courier New"/>
              </a:rPr>
              <a:t>&lt;label&gt; Downloading status:</a:t>
            </a:r>
            <a:r>
              <a:rPr sz="700" spc="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&lt;/label&gt;</a:t>
            </a:r>
            <a:endParaRPr sz="700" dirty="0">
              <a:latin typeface="Courier New"/>
              <a:cs typeface="Courier New"/>
            </a:endParaRPr>
          </a:p>
          <a:p>
            <a:pPr marL="159345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&lt;progress value=”35” max=”100” &gt;&lt;/progress&gt;</a:t>
            </a:r>
            <a:endParaRPr sz="700" dirty="0">
              <a:latin typeface="Courier New"/>
              <a:cs typeface="Courier New"/>
            </a:endParaRPr>
          </a:p>
          <a:p>
            <a:pPr marL="159345">
              <a:spcBef>
                <a:spcPts val="226"/>
              </a:spcBef>
            </a:pPr>
            <a:r>
              <a:rPr sz="700" spc="-2" dirty="0">
                <a:latin typeface="Courier New"/>
                <a:cs typeface="Courier New"/>
              </a:rPr>
              <a:t>&lt;input type=”submit”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value=”submit”/&gt;</a:t>
            </a:r>
            <a:endParaRPr sz="700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94122" y="1054241"/>
            <a:ext cx="2894034" cy="17684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6" y="68309"/>
            <a:ext cx="904936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7" dirty="0"/>
              <a:t>Meter</a:t>
            </a:r>
            <a:r>
              <a:rPr spc="-33" dirty="0"/>
              <a:t> </a:t>
            </a:r>
            <a:r>
              <a:rPr spc="-4" dirty="0"/>
              <a:t>1-2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396193"/>
            <a:ext cx="3596863" cy="1201570"/>
          </a:xfrm>
          <a:prstGeom prst="rect">
            <a:avLst/>
          </a:prstGeom>
        </p:spPr>
        <p:txBody>
          <a:bodyPr vert="horz" wrap="square" lIns="0" tIns="13929" rIns="0" bIns="0" rtlCol="0">
            <a:spAutoFit/>
          </a:bodyPr>
          <a:lstStyle/>
          <a:p>
            <a:pPr marL="125916" indent="-120344">
              <a:spcBef>
                <a:spcPts val="11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Phần </a:t>
            </a:r>
            <a:r>
              <a:rPr dirty="0">
                <a:latin typeface="Calibri"/>
                <a:cs typeface="Calibri"/>
              </a:rPr>
              <a:t>tử meter biểu diễn tỉ lệ đo trong </a:t>
            </a:r>
            <a:r>
              <a:rPr spc="2" dirty="0">
                <a:latin typeface="Calibri"/>
                <a:cs typeface="Calibri"/>
              </a:rPr>
              <a:t>một</a:t>
            </a:r>
            <a:r>
              <a:rPr spc="-6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khoảng</a:t>
            </a:r>
            <a:r>
              <a:rPr dirty="0">
                <a:latin typeface="Calibri"/>
                <a:cs typeface="Calibri"/>
              </a:rPr>
              <a:t>.</a:t>
            </a:r>
          </a:p>
          <a:p>
            <a:pPr marL="125916" indent="-120344">
              <a:spcBef>
                <a:spcPts val="50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Khoảng </a:t>
            </a:r>
            <a:r>
              <a:rPr dirty="0">
                <a:latin typeface="Calibri"/>
                <a:cs typeface="Calibri"/>
              </a:rPr>
              <a:t>đó được </a:t>
            </a:r>
            <a:r>
              <a:rPr spc="-2" dirty="0">
                <a:latin typeface="Calibri"/>
                <a:cs typeface="Calibri"/>
              </a:rPr>
              <a:t>xác </a:t>
            </a:r>
            <a:r>
              <a:rPr spc="2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bằng giá trị </a:t>
            </a:r>
            <a:r>
              <a:rPr spc="2" dirty="0">
                <a:latin typeface="Calibri"/>
                <a:cs typeface="Calibri"/>
              </a:rPr>
              <a:t>min </a:t>
            </a:r>
            <a:r>
              <a:rPr spc="-2" dirty="0">
                <a:latin typeface="Calibri"/>
                <a:cs typeface="Calibri"/>
              </a:rPr>
              <a:t>và</a:t>
            </a:r>
            <a:r>
              <a:rPr spc="-61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max.</a:t>
            </a:r>
            <a:endParaRPr dirty="0">
              <a:latin typeface="Calibri"/>
              <a:cs typeface="Calibri"/>
            </a:endParaRPr>
          </a:p>
          <a:p>
            <a:pPr marL="125916" indent="-120344">
              <a:spcBef>
                <a:spcPts val="50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</a:t>
            </a:r>
            <a:r>
              <a:rPr dirty="0">
                <a:latin typeface="Calibri"/>
                <a:cs typeface="Calibri"/>
              </a:rPr>
              <a:t>.</a:t>
            </a:r>
          </a:p>
          <a:p>
            <a:pPr marL="159345">
              <a:spcBef>
                <a:spcPts val="864"/>
              </a:spcBef>
            </a:pPr>
            <a:r>
              <a:rPr sz="700" spc="-2" dirty="0">
                <a:latin typeface="Courier New"/>
                <a:cs typeface="Courier New"/>
              </a:rPr>
              <a:t>&lt;label&gt; Total score of marks:</a:t>
            </a:r>
            <a:r>
              <a:rPr sz="700" spc="11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&lt;/label&gt;</a:t>
            </a:r>
            <a:endParaRPr sz="700" dirty="0">
              <a:latin typeface="Courier New"/>
              <a:cs typeface="Courier New"/>
            </a:endParaRPr>
          </a:p>
          <a:p>
            <a:pPr marL="534306" marR="2229" indent="-375239">
              <a:lnSpc>
                <a:spcPts val="864"/>
              </a:lnSpc>
              <a:spcBef>
                <a:spcPts val="26"/>
              </a:spcBef>
            </a:pPr>
            <a:r>
              <a:rPr sz="700" spc="-2" dirty="0">
                <a:latin typeface="Courier New"/>
                <a:cs typeface="Courier New"/>
              </a:rPr>
              <a:t>0 &amp;nbsp</a:t>
            </a:r>
            <a:r>
              <a:rPr sz="700" spc="-2" dirty="0">
                <a:latin typeface="Courier New"/>
                <a:cs typeface="Courier New"/>
              </a:rPr>
              <a:t>; &lt;meter min=”0” max=”400” value=”180”  title=”numbers scored” low=”120”</a:t>
            </a:r>
            <a:r>
              <a:rPr sz="700" spc="2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high=”300”&gt;</a:t>
            </a:r>
            <a:endParaRPr sz="700" dirty="0">
              <a:latin typeface="Courier New"/>
              <a:cs typeface="Courier New"/>
            </a:endParaRPr>
          </a:p>
          <a:p>
            <a:pPr marR="644900" algn="ctr">
              <a:lnSpc>
                <a:spcPts val="825"/>
              </a:lnSpc>
            </a:pPr>
            <a:r>
              <a:rPr sz="700" spc="-2" dirty="0">
                <a:latin typeface="Courier New"/>
                <a:cs typeface="Courier New"/>
              </a:rPr>
              <a:t>&lt;/meter&gt; &amp;nbsp;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400&lt;br</a:t>
            </a:r>
            <a:r>
              <a:rPr sz="700" spc="-2" dirty="0">
                <a:latin typeface="Courier New"/>
                <a:cs typeface="Courier New"/>
              </a:rPr>
              <a:t>/&gt;</a:t>
            </a:r>
            <a:endParaRPr sz="700" dirty="0">
              <a:latin typeface="Courier New"/>
              <a:cs typeface="Courier New"/>
            </a:endParaRPr>
          </a:p>
          <a:p>
            <a:pPr marL="159345">
              <a:spcBef>
                <a:spcPts val="222"/>
              </a:spcBef>
            </a:pPr>
            <a:r>
              <a:rPr sz="700" spc="-2" dirty="0">
                <a:latin typeface="Courier New"/>
                <a:cs typeface="Courier New"/>
              </a:rPr>
              <a:t>&lt;input type=”submit”</a:t>
            </a:r>
            <a:r>
              <a:rPr sz="700" spc="2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value=”submit”/&gt;</a:t>
            </a:r>
            <a:endParaRPr sz="7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6" y="68309"/>
            <a:ext cx="904936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7" dirty="0"/>
              <a:t>Meter</a:t>
            </a:r>
            <a:r>
              <a:rPr spc="-33" dirty="0"/>
              <a:t> </a:t>
            </a:r>
            <a:r>
              <a:rPr lang="en-US" spc="-4" dirty="0"/>
              <a:t>2</a:t>
            </a:r>
            <a:r>
              <a:rPr spc="-4" dirty="0"/>
              <a:t>-2</a:t>
            </a:r>
            <a:endParaRPr spc="-4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46</a:t>
            </a:fld>
            <a:endParaRPr dirty="0"/>
          </a:p>
        </p:txBody>
      </p:sp>
      <p:sp>
        <p:nvSpPr>
          <p:cNvPr id="6" name="object 3"/>
          <p:cNvSpPr/>
          <p:nvPr/>
        </p:nvSpPr>
        <p:spPr>
          <a:xfrm>
            <a:off x="561115" y="646148"/>
            <a:ext cx="2750785" cy="17003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55681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990753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Output</a:t>
            </a:r>
            <a:r>
              <a:rPr spc="-37" dirty="0"/>
              <a:t> </a:t>
            </a:r>
            <a:r>
              <a:rPr spc="-2" dirty="0"/>
              <a:t>1-2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381060"/>
            <a:ext cx="3596863" cy="1895581"/>
          </a:xfrm>
          <a:prstGeom prst="rect">
            <a:avLst/>
          </a:prstGeom>
        </p:spPr>
        <p:txBody>
          <a:bodyPr vert="horz" wrap="square" lIns="0" tIns="13650" rIns="0" bIns="0" rtlCol="0">
            <a:spAutoFit/>
          </a:bodyPr>
          <a:lstStyle/>
          <a:p>
            <a:pPr marL="125916" indent="-120344">
              <a:spcBef>
                <a:spcPts val="10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Phần </a:t>
            </a:r>
            <a:r>
              <a:rPr dirty="0">
                <a:latin typeface="Calibri"/>
                <a:cs typeface="Calibri"/>
              </a:rPr>
              <a:t>tử output hiển thị </a:t>
            </a:r>
            <a:r>
              <a:rPr spc="-7" dirty="0">
                <a:latin typeface="Calibri"/>
                <a:cs typeface="Calibri"/>
              </a:rPr>
              <a:t>kết </a:t>
            </a:r>
            <a:r>
              <a:rPr spc="2" dirty="0">
                <a:latin typeface="Calibri"/>
                <a:cs typeface="Calibri"/>
              </a:rPr>
              <a:t>quả </a:t>
            </a:r>
            <a:r>
              <a:rPr dirty="0">
                <a:latin typeface="Calibri"/>
                <a:cs typeface="Calibri"/>
              </a:rPr>
              <a:t>tính toán trên</a:t>
            </a:r>
            <a:r>
              <a:rPr spc="-66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form.</a:t>
            </a:r>
            <a:endParaRPr dirty="0">
              <a:latin typeface="Calibri"/>
              <a:cs typeface="Calibri"/>
            </a:endParaRPr>
          </a:p>
          <a:p>
            <a:pPr marL="125916" indent="-120344">
              <a:spcBef>
                <a:spcPts val="50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dụ</a:t>
            </a:r>
            <a:endParaRPr dirty="0">
              <a:latin typeface="Calibri"/>
              <a:cs typeface="Calibri"/>
            </a:endParaRPr>
          </a:p>
          <a:p>
            <a:pPr marL="49586" algn="ctr">
              <a:spcBef>
                <a:spcPts val="1057"/>
              </a:spcBef>
            </a:pPr>
            <a:r>
              <a:rPr sz="700" spc="-2" dirty="0">
                <a:latin typeface="Courier New"/>
                <a:cs typeface="Courier New"/>
              </a:rPr>
              <a:t>&lt;form oninput=”x.value =</a:t>
            </a:r>
            <a:r>
              <a:rPr sz="700" spc="18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parseInt(type.value</a:t>
            </a:r>
            <a:r>
              <a:rPr sz="700" spc="-2" dirty="0">
                <a:latin typeface="Courier New"/>
                <a:cs typeface="Courier New"/>
              </a:rPr>
              <a:t>)*</a:t>
            </a:r>
            <a:endParaRPr sz="700" dirty="0">
              <a:latin typeface="Courier New"/>
              <a:cs typeface="Courier New"/>
            </a:endParaRPr>
          </a:p>
          <a:p>
            <a:pPr marL="212831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parseInt(duration.value</a:t>
            </a:r>
            <a:r>
              <a:rPr sz="700" spc="-2" dirty="0">
                <a:latin typeface="Courier New"/>
                <a:cs typeface="Courier New"/>
              </a:rPr>
              <a:t>)”&gt;</a:t>
            </a:r>
            <a:endParaRPr sz="700" dirty="0">
              <a:latin typeface="Courier New"/>
              <a:cs typeface="Courier New"/>
            </a:endParaRPr>
          </a:p>
          <a:p>
            <a:pPr marL="212831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&lt;label&gt;Membership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Type:&lt;/label&gt;</a:t>
            </a:r>
            <a:endParaRPr sz="700" dirty="0">
              <a:latin typeface="Courier New"/>
              <a:cs typeface="Courier New"/>
            </a:endParaRPr>
          </a:p>
          <a:p>
            <a:pPr marL="266317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&lt;select name=”type”&gt;</a:t>
            </a:r>
            <a:endParaRPr sz="700" dirty="0">
              <a:latin typeface="Courier New"/>
              <a:cs typeface="Courier New"/>
            </a:endParaRPr>
          </a:p>
          <a:p>
            <a:pPr marL="319804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&lt;option value=”400”&gt;Gold -</a:t>
            </a:r>
            <a:r>
              <a:rPr sz="700" spc="11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$400&lt;/option&gt;</a:t>
            </a:r>
            <a:endParaRPr sz="700" dirty="0">
              <a:latin typeface="Courier New"/>
              <a:cs typeface="Courier New"/>
            </a:endParaRPr>
          </a:p>
          <a:p>
            <a:pPr marL="319804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&lt;option value=”500”&gt;Silver -</a:t>
            </a:r>
            <a:r>
              <a:rPr sz="700" spc="13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$500&lt;/option&gt;</a:t>
            </a:r>
            <a:endParaRPr sz="700" dirty="0">
              <a:latin typeface="Courier New"/>
              <a:cs typeface="Courier New"/>
            </a:endParaRPr>
          </a:p>
          <a:p>
            <a:pPr marL="319804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&lt;option value=”600”&gt;Platinum -</a:t>
            </a:r>
            <a:r>
              <a:rPr sz="700" spc="15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$600&lt;/option&gt;</a:t>
            </a:r>
            <a:endParaRPr sz="700" dirty="0">
              <a:latin typeface="Courier New"/>
              <a:cs typeface="Courier New"/>
            </a:endParaRPr>
          </a:p>
          <a:p>
            <a:pPr marL="266317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&lt;/select&gt;</a:t>
            </a:r>
            <a:endParaRPr sz="700" dirty="0">
              <a:latin typeface="Courier New"/>
              <a:cs typeface="Courier New"/>
            </a:endParaRPr>
          </a:p>
          <a:p>
            <a:pPr marL="212831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&lt;label&gt;Duration [years]:&lt;/label&gt;</a:t>
            </a:r>
            <a:endParaRPr sz="700" dirty="0">
              <a:latin typeface="Courier New"/>
              <a:cs typeface="Courier New"/>
            </a:endParaRPr>
          </a:p>
          <a:p>
            <a:pPr marL="480262" marR="2229" indent="-213945">
              <a:lnSpc>
                <a:spcPct val="101899"/>
              </a:lnSpc>
            </a:pPr>
            <a:r>
              <a:rPr sz="700" spc="-2" dirty="0">
                <a:latin typeface="Courier New"/>
                <a:cs typeface="Courier New"/>
              </a:rPr>
              <a:t>&lt;input type=”number” value=”0” name=”duration”  min=”1”max=”5” step=”1”</a:t>
            </a:r>
            <a:r>
              <a:rPr sz="700" dirty="0">
                <a:latin typeface="Courier New"/>
                <a:cs typeface="Courier New"/>
              </a:rPr>
              <a:t> /&gt;</a:t>
            </a:r>
          </a:p>
          <a:p>
            <a:pPr marL="212831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&lt;label&gt; Annual Payment Fees:</a:t>
            </a:r>
            <a:r>
              <a:rPr sz="700" spc="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$.&lt;/label&gt;</a:t>
            </a:r>
            <a:endParaRPr sz="700" dirty="0">
              <a:latin typeface="Courier New"/>
              <a:cs typeface="Courier New"/>
            </a:endParaRPr>
          </a:p>
          <a:p>
            <a:pPr marL="212831">
              <a:spcBef>
                <a:spcPts val="222"/>
              </a:spcBef>
            </a:pPr>
            <a:r>
              <a:rPr sz="700" spc="-2" dirty="0">
                <a:latin typeface="Courier New"/>
                <a:cs typeface="Courier New"/>
              </a:rPr>
              <a:t>&lt;output name=”x” for=”type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duration”&gt;&lt;/output&gt;</a:t>
            </a:r>
            <a:endParaRPr sz="7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990753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Output</a:t>
            </a:r>
            <a:r>
              <a:rPr spc="-37" dirty="0"/>
              <a:t> </a:t>
            </a:r>
            <a:r>
              <a:rPr spc="-2" dirty="0"/>
              <a:t>2-2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475996"/>
            <a:ext cx="447516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2" dirty="0">
                <a:latin typeface="Calibri"/>
                <a:cs typeface="Calibri"/>
              </a:rPr>
              <a:t>Kết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quả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2652" y="765855"/>
            <a:ext cx="2376488" cy="17173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75750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44" dirty="0"/>
              <a:t>Tổng</a:t>
            </a:r>
            <a:r>
              <a:rPr spc="-26" dirty="0"/>
              <a:t> kết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45350" y="384867"/>
            <a:ext cx="3451133" cy="2230060"/>
          </a:xfrm>
          <a:prstGeom prst="rect">
            <a:avLst/>
          </a:prstGeom>
        </p:spPr>
        <p:txBody>
          <a:bodyPr vert="horz" wrap="square" lIns="0" tIns="55158" rIns="0" bIns="0" rtlCol="0">
            <a:spAutoFit/>
          </a:bodyPr>
          <a:lstStyle/>
          <a:p>
            <a:pPr marL="125916" indent="-120344">
              <a:spcBef>
                <a:spcPts val="43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HTML5 </a:t>
            </a:r>
            <a:r>
              <a:rPr spc="2" dirty="0">
                <a:latin typeface="Calibri"/>
                <a:cs typeface="Calibri"/>
              </a:rPr>
              <a:t>cung </a:t>
            </a:r>
            <a:r>
              <a:rPr dirty="0">
                <a:latin typeface="Calibri"/>
                <a:cs typeface="Calibri"/>
              </a:rPr>
              <a:t>cấp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cải tiến tuyệt vời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spc="-4" dirty="0">
                <a:latin typeface="Calibri"/>
                <a:cs typeface="Calibri"/>
              </a:rPr>
              <a:t>Web</a:t>
            </a:r>
            <a:r>
              <a:rPr spc="-7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forms.</a:t>
            </a:r>
            <a:endParaRPr>
              <a:latin typeface="Calibri"/>
              <a:cs typeface="Calibri"/>
            </a:endParaRPr>
          </a:p>
          <a:p>
            <a:pPr marL="125916" indent="-120344">
              <a:spcBef>
                <a:spcPts val="99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spc="-18" dirty="0">
                <a:latin typeface="Calibri"/>
                <a:cs typeface="Calibri"/>
              </a:rPr>
              <a:t>Tạo</a:t>
            </a:r>
            <a:r>
              <a:rPr spc="55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ra</a:t>
            </a:r>
            <a:r>
              <a:rPr spc="6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các</a:t>
            </a:r>
            <a:r>
              <a:rPr spc="5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biểu</a:t>
            </a:r>
            <a:r>
              <a:rPr spc="57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mẫu</a:t>
            </a:r>
            <a:r>
              <a:rPr spc="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được</a:t>
            </a:r>
            <a:r>
              <a:rPr spc="55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thực</a:t>
            </a:r>
            <a:r>
              <a:rPr spc="4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hiện</a:t>
            </a:r>
            <a:r>
              <a:rPr spc="5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dễ</a:t>
            </a:r>
            <a:r>
              <a:rPr spc="5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dàng</a:t>
            </a:r>
            <a:r>
              <a:rPr spc="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hơn</a:t>
            </a:r>
            <a:r>
              <a:rPr spc="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cho</a:t>
            </a:r>
            <a:r>
              <a:rPr spc="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các</a:t>
            </a:r>
            <a:r>
              <a:rPr spc="57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nhà</a:t>
            </a:r>
            <a:r>
              <a:rPr spc="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phát</a:t>
            </a:r>
            <a:r>
              <a:rPr spc="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triển</a:t>
            </a:r>
            <a:r>
              <a:rPr spc="59" dirty="0">
                <a:latin typeface="Calibri"/>
                <a:cs typeface="Calibri"/>
              </a:rPr>
              <a:t> </a:t>
            </a:r>
            <a:r>
              <a:rPr spc="-9" dirty="0">
                <a:latin typeface="Calibri"/>
                <a:cs typeface="Calibri"/>
              </a:rPr>
              <a:t>Web</a:t>
            </a:r>
            <a:endParaRPr>
              <a:latin typeface="Calibri"/>
              <a:cs typeface="Calibri"/>
            </a:endParaRPr>
          </a:p>
          <a:p>
            <a:pPr marL="125916">
              <a:spcBef>
                <a:spcPts val="9"/>
              </a:spcBef>
            </a:pPr>
            <a:r>
              <a:rPr dirty="0">
                <a:latin typeface="Calibri"/>
                <a:cs typeface="Calibri"/>
              </a:rPr>
              <a:t>bằng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cách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tiêu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chuẩn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hóa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chúng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với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điều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khiển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biểu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mẫu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phong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phú.</a:t>
            </a:r>
            <a:endParaRPr>
              <a:latin typeface="Calibri"/>
              <a:cs typeface="Calibri"/>
            </a:endParaRPr>
          </a:p>
          <a:p>
            <a:pPr>
              <a:spcBef>
                <a:spcPts val="22"/>
              </a:spcBef>
            </a:pPr>
            <a:endParaRPr>
              <a:latin typeface="Times New Roman"/>
              <a:cs typeface="Times New Roman"/>
            </a:endParaRPr>
          </a:p>
          <a:p>
            <a:pPr marL="125916" marR="2786" indent="-120344">
              <a:lnSpc>
                <a:spcPct val="1010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HTML5 giới thiệu các phần tử </a:t>
            </a:r>
            <a:r>
              <a:rPr spc="-2" dirty="0">
                <a:latin typeface="Calibri"/>
                <a:cs typeface="Calibri"/>
              </a:rPr>
              <a:t>form </a:t>
            </a:r>
            <a:r>
              <a:rPr dirty="0">
                <a:latin typeface="Calibri"/>
                <a:cs typeface="Calibri"/>
              </a:rPr>
              <a:t>mới như các loại input mới, thuộc tính mới,  </a:t>
            </a:r>
            <a:r>
              <a:rPr spc="-2" dirty="0">
                <a:latin typeface="Calibri"/>
                <a:cs typeface="Calibri"/>
              </a:rPr>
              <a:t>xác </a:t>
            </a:r>
            <a:r>
              <a:rPr dirty="0">
                <a:latin typeface="Calibri"/>
                <a:cs typeface="Calibri"/>
              </a:rPr>
              <a:t>nhận dựa trên trình duyệt, kỹ thuật CSS3,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các Form</a:t>
            </a:r>
            <a:r>
              <a:rPr spc="-3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API.</a:t>
            </a:r>
            <a:endParaRPr>
              <a:latin typeface="Calibri"/>
              <a:cs typeface="Calibri"/>
            </a:endParaRPr>
          </a:p>
          <a:p>
            <a:pPr>
              <a:spcBef>
                <a:spcPts val="7"/>
              </a:spcBef>
              <a:buClr>
                <a:srgbClr val="AC1317"/>
              </a:buClr>
              <a:buFont typeface="Wingdings"/>
              <a:buChar char=""/>
            </a:pPr>
            <a:endParaRPr sz="900">
              <a:latin typeface="Times New Roman"/>
              <a:cs typeface="Times New Roman"/>
            </a:endParaRPr>
          </a:p>
          <a:p>
            <a:pPr marL="125916" indent="-120344"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HTML5 cung cấp các loại input mới như email, url, </a:t>
            </a:r>
            <a:r>
              <a:rPr spc="-9" dirty="0">
                <a:latin typeface="Calibri"/>
                <a:cs typeface="Calibri"/>
              </a:rPr>
              <a:t>number, </a:t>
            </a:r>
            <a:r>
              <a:rPr spc="-2" dirty="0">
                <a:latin typeface="Calibri"/>
                <a:cs typeface="Calibri"/>
              </a:rPr>
              <a:t>range, date, tel,</a:t>
            </a:r>
            <a:r>
              <a:rPr spc="8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and</a:t>
            </a:r>
            <a:endParaRPr>
              <a:latin typeface="Calibri"/>
              <a:cs typeface="Calibri"/>
            </a:endParaRPr>
          </a:p>
          <a:p>
            <a:pPr marL="125916">
              <a:spcBef>
                <a:spcPts val="11"/>
              </a:spcBef>
            </a:pPr>
            <a:r>
              <a:rPr spc="-13" dirty="0">
                <a:latin typeface="Calibri"/>
                <a:cs typeface="Calibri"/>
              </a:rPr>
              <a:t>color.</a:t>
            </a:r>
            <a:endParaRPr>
              <a:latin typeface="Calibri"/>
              <a:cs typeface="Calibri"/>
            </a:endParaRPr>
          </a:p>
          <a:p>
            <a:pPr>
              <a:spcBef>
                <a:spcPts val="7"/>
              </a:spcBef>
            </a:pPr>
            <a:endParaRPr sz="900">
              <a:latin typeface="Times New Roman"/>
              <a:cs typeface="Times New Roman"/>
            </a:endParaRPr>
          </a:p>
          <a:p>
            <a:pPr marL="125916" indent="-120344"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Các phần tử </a:t>
            </a:r>
            <a:r>
              <a:rPr spc="2" dirty="0">
                <a:latin typeface="Calibri"/>
                <a:cs typeface="Calibri"/>
              </a:rPr>
              <a:t>mới </a:t>
            </a:r>
            <a:r>
              <a:rPr dirty="0">
                <a:latin typeface="Calibri"/>
                <a:cs typeface="Calibri"/>
              </a:rPr>
              <a:t>giới thiệu trong HTML5 là datalist, progress, </a:t>
            </a:r>
            <a:r>
              <a:rPr spc="-11" dirty="0">
                <a:latin typeface="Calibri"/>
                <a:cs typeface="Calibri"/>
              </a:rPr>
              <a:t>meter, </a:t>
            </a:r>
            <a:r>
              <a:rPr spc="-2" dirty="0">
                <a:latin typeface="Calibri"/>
                <a:cs typeface="Calibri"/>
              </a:rPr>
              <a:t>và</a:t>
            </a:r>
            <a:r>
              <a:rPr spc="-7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output.</a:t>
            </a:r>
            <a:endParaRPr>
              <a:latin typeface="Calibri"/>
              <a:cs typeface="Calibri"/>
            </a:endParaRPr>
          </a:p>
          <a:p>
            <a:pPr marL="125916" indent="-120344">
              <a:spcBef>
                <a:spcPts val="98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HTML5</a:t>
            </a:r>
            <a:r>
              <a:rPr spc="1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cung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cấp</a:t>
            </a:r>
            <a:r>
              <a:rPr spc="18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một</a:t>
            </a:r>
            <a:r>
              <a:rPr spc="18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vài</a:t>
            </a:r>
            <a:r>
              <a:rPr spc="2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thuộc</a:t>
            </a:r>
            <a:r>
              <a:rPr spc="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tính</a:t>
            </a:r>
            <a:r>
              <a:rPr spc="2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mới</a:t>
            </a:r>
            <a:r>
              <a:rPr spc="13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hỗ</a:t>
            </a:r>
            <a:r>
              <a:rPr spc="18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trợ</a:t>
            </a:r>
            <a:r>
              <a:rPr spc="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kiểm</a:t>
            </a:r>
            <a:r>
              <a:rPr spc="2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chứng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dữ</a:t>
            </a:r>
            <a:r>
              <a:rPr spc="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liệu</a:t>
            </a:r>
            <a:r>
              <a:rPr spc="13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đầu</a:t>
            </a:r>
            <a:r>
              <a:rPr spc="2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vào</a:t>
            </a:r>
            <a:r>
              <a:rPr spc="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mà</a:t>
            </a:r>
            <a:endParaRPr>
              <a:latin typeface="Calibri"/>
              <a:cs typeface="Calibri"/>
            </a:endParaRPr>
          </a:p>
          <a:p>
            <a:pPr marL="125916">
              <a:spcBef>
                <a:spcPts val="11"/>
              </a:spcBef>
            </a:pPr>
            <a:r>
              <a:rPr spc="2" dirty="0">
                <a:latin typeface="Calibri"/>
                <a:cs typeface="Calibri"/>
              </a:rPr>
              <a:t>không </a:t>
            </a:r>
            <a:r>
              <a:rPr dirty="0">
                <a:latin typeface="Calibri"/>
                <a:cs typeface="Calibri"/>
              </a:rPr>
              <a:t>cần </a:t>
            </a:r>
            <a:r>
              <a:rPr spc="2" dirty="0">
                <a:latin typeface="Calibri"/>
                <a:cs typeface="Calibri"/>
              </a:rPr>
              <a:t>đến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javascript.</a:t>
            </a:r>
            <a:endParaRPr>
              <a:latin typeface="Calibri"/>
              <a:cs typeface="Calibri"/>
            </a:endParaRPr>
          </a:p>
          <a:p>
            <a:pPr>
              <a:spcBef>
                <a:spcPts val="7"/>
              </a:spcBef>
            </a:pPr>
            <a:endParaRPr sz="900">
              <a:latin typeface="Times New Roman"/>
              <a:cs typeface="Times New Roman"/>
            </a:endParaRPr>
          </a:p>
          <a:p>
            <a:pPr marL="125916" indent="-120344"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spc="-11" dirty="0">
                <a:latin typeface="Calibri"/>
                <a:cs typeface="Calibri"/>
              </a:rPr>
              <a:t>Trong </a:t>
            </a:r>
            <a:r>
              <a:rPr dirty="0">
                <a:latin typeface="Calibri"/>
                <a:cs typeface="Calibri"/>
              </a:rPr>
              <a:t>HTML5 có thể sử </a:t>
            </a:r>
            <a:r>
              <a:rPr spc="2" dirty="0">
                <a:latin typeface="Calibri"/>
                <a:cs typeface="Calibri"/>
              </a:rPr>
              <a:t>dụng </a:t>
            </a:r>
            <a:r>
              <a:rPr dirty="0">
                <a:latin typeface="Calibri"/>
                <a:cs typeface="Calibri"/>
              </a:rPr>
              <a:t>các loại input </a:t>
            </a:r>
            <a:r>
              <a:rPr spc="2" dirty="0">
                <a:latin typeface="Calibri"/>
                <a:cs typeface="Calibri"/>
              </a:rPr>
              <a:t>cho một </a:t>
            </a:r>
            <a:r>
              <a:rPr spc="-2" dirty="0">
                <a:latin typeface="Calibri"/>
                <a:cs typeface="Calibri"/>
              </a:rPr>
              <a:t>form </a:t>
            </a:r>
            <a:r>
              <a:rPr dirty="0">
                <a:latin typeface="Calibri"/>
                <a:cs typeface="Calibri"/>
              </a:rPr>
              <a:t>để</a:t>
            </a:r>
            <a:r>
              <a:rPr spc="-5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submit.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485580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Các phần tử</a:t>
            </a:r>
            <a:r>
              <a:rPr spc="-35" dirty="0"/>
              <a:t> </a:t>
            </a:r>
            <a:r>
              <a:rPr spc="-7" dirty="0"/>
              <a:t>mới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382418"/>
            <a:ext cx="3385120" cy="353000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lnSpc>
                <a:spcPts val="948"/>
              </a:lnSpc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HTML5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đã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giới</a:t>
            </a:r>
            <a:r>
              <a:rPr spc="8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thiệu</a:t>
            </a:r>
            <a:r>
              <a:rPr spc="83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một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loạt</a:t>
            </a:r>
            <a:r>
              <a:rPr spc="7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các</a:t>
            </a:r>
            <a:r>
              <a:rPr spc="8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phần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tử</a:t>
            </a:r>
            <a:r>
              <a:rPr spc="8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mới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được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mở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rộng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các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tùy</a:t>
            </a:r>
            <a:r>
              <a:rPr spc="8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chọn</a:t>
            </a:r>
            <a:endParaRPr>
              <a:latin typeface="Calibri"/>
              <a:cs typeface="Calibri"/>
            </a:endParaRPr>
          </a:p>
          <a:p>
            <a:pPr marL="125916">
              <a:lnSpc>
                <a:spcPts val="915"/>
              </a:lnSpc>
            </a:pP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số </a:t>
            </a:r>
            <a:r>
              <a:rPr spc="2" dirty="0">
                <a:latin typeface="Calibri"/>
                <a:cs typeface="Calibri"/>
              </a:rPr>
              <a:t>lượng </a:t>
            </a:r>
            <a:r>
              <a:rPr dirty="0">
                <a:latin typeface="Calibri"/>
                <a:cs typeface="Calibri"/>
              </a:rPr>
              <a:t>nhiều hơn các phần tử liên quan </a:t>
            </a:r>
            <a:r>
              <a:rPr spc="2" dirty="0">
                <a:latin typeface="Calibri"/>
                <a:cs typeface="Calibri"/>
              </a:rPr>
              <a:t>đến input</a:t>
            </a:r>
            <a:r>
              <a:rPr spc="-129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form.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941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Bảng sau liệt </a:t>
            </a:r>
            <a:r>
              <a:rPr spc="-9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phần tử </a:t>
            </a:r>
            <a:r>
              <a:rPr spc="2" dirty="0">
                <a:latin typeface="Calibri"/>
                <a:cs typeface="Calibri"/>
              </a:rPr>
              <a:t>mới </a:t>
            </a:r>
            <a:r>
              <a:rPr dirty="0">
                <a:latin typeface="Calibri"/>
                <a:cs typeface="Calibri"/>
              </a:rPr>
              <a:t>trong</a:t>
            </a:r>
            <a:r>
              <a:rPr spc="3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HTML5.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0753" y="982824"/>
            <a:ext cx="3414881" cy="14426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5079973"/>
              </p:ext>
            </p:extLst>
          </p:nvPr>
        </p:nvGraphicFramePr>
        <p:xfrm>
          <a:off x="264054" y="986226"/>
          <a:ext cx="3399698" cy="14973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9077"/>
                <a:gridCol w="2660621"/>
              </a:tblGrid>
              <a:tr h="258459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Kiểu </a:t>
                      </a: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dữ</a:t>
                      </a:r>
                      <a:r>
                        <a:rPr sz="700" b="1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liệu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86436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116839" algn="ctr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6436" marB="0">
                    <a:solidFill>
                      <a:srgbClr val="943735"/>
                    </a:solidFill>
                  </a:tcPr>
                </a:tc>
              </a:tr>
              <a:tr h="25364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800" spc="5" dirty="0">
                          <a:latin typeface="Courier New"/>
                          <a:cs typeface="Courier New"/>
                        </a:rPr>
                        <a:t>progress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68016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207010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Đại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diện cho tiến trình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hoàn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thành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một nhiệm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vụ trên</a:t>
                      </a:r>
                      <a:r>
                        <a:rPr sz="700" spc="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trang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50" marB="0">
                    <a:solidFill>
                      <a:srgbClr val="D6E3BC"/>
                    </a:solidFill>
                  </a:tcPr>
                </a:tc>
              </a:tr>
              <a:tr h="28736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800" spc="5" dirty="0">
                          <a:latin typeface="Courier New"/>
                          <a:cs typeface="Courier New"/>
                        </a:rPr>
                        <a:t>meter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68299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2070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Đại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diện cho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một quy mô phạm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vi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được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biết</a:t>
                      </a:r>
                      <a:r>
                        <a:rPr sz="700" spc="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đến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50" marB="0">
                    <a:solidFill>
                      <a:srgbClr val="F1DCDB"/>
                    </a:solidFill>
                  </a:tcPr>
                </a:tc>
              </a:tr>
              <a:tr h="3627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800" spc="5" dirty="0">
                          <a:latin typeface="Courier New"/>
                          <a:cs typeface="Courier New"/>
                        </a:rPr>
                        <a:t>datalist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68299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207010" marR="316865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Đại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diện cho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một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tập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hợp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các tùy chọn sử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dụng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với danh sách  thuộc tính để làm một điều khiển</a:t>
                      </a:r>
                      <a:r>
                        <a:rPr sz="7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dropdown-list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134" marB="0">
                    <a:solidFill>
                      <a:srgbClr val="D6E3BC"/>
                    </a:solidFill>
                  </a:tcPr>
                </a:tc>
              </a:tr>
              <a:tr h="27007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800" spc="0" dirty="0">
                          <a:latin typeface="Courier New"/>
                          <a:cs typeface="Courier New"/>
                        </a:rPr>
                        <a:t>output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68299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207010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Đại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diện cho kết quả của một phép</a:t>
                      </a:r>
                      <a:r>
                        <a:rPr sz="7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tính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134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0" y="828237"/>
            <a:ext cx="3960813" cy="315927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t" anchorCtr="0">
            <a:noAutofit/>
          </a:bodyPr>
          <a:lstStyle/>
          <a:p>
            <a:pPr algn="ctr">
              <a:buSzPct val="25000"/>
            </a:pPr>
            <a:r>
              <a:rPr lang="en-US" sz="18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THANK FOR WATCH 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50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939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961428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Các </a:t>
            </a:r>
            <a:r>
              <a:rPr spc="-4" dirty="0"/>
              <a:t>loại </a:t>
            </a:r>
            <a:r>
              <a:rPr spc="-2" dirty="0"/>
              <a:t>input mới</a:t>
            </a:r>
            <a:r>
              <a:rPr spc="-20" dirty="0"/>
              <a:t> </a:t>
            </a:r>
            <a:r>
              <a:rPr spc="-2" dirty="0"/>
              <a:t>1-2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390976"/>
            <a:ext cx="3516322" cy="468416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lnSpc>
                <a:spcPts val="948"/>
              </a:lnSpc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Phần </a:t>
            </a:r>
            <a:r>
              <a:rPr dirty="0">
                <a:latin typeface="Calibri"/>
                <a:cs typeface="Calibri"/>
              </a:rPr>
              <a:t>tử input là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trường </a:t>
            </a:r>
            <a:r>
              <a:rPr spc="2" dirty="0">
                <a:latin typeface="Calibri"/>
                <a:cs typeface="Calibri"/>
              </a:rPr>
              <a:t>dữ </a:t>
            </a:r>
            <a:r>
              <a:rPr dirty="0">
                <a:latin typeface="Calibri"/>
                <a:cs typeface="Calibri"/>
              </a:rPr>
              <a:t>liệu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phép người </a:t>
            </a:r>
            <a:r>
              <a:rPr spc="2" dirty="0">
                <a:latin typeface="Calibri"/>
                <a:cs typeface="Calibri"/>
              </a:rPr>
              <a:t>dùng </a:t>
            </a:r>
            <a:r>
              <a:rPr dirty="0">
                <a:latin typeface="Calibri"/>
                <a:cs typeface="Calibri"/>
              </a:rPr>
              <a:t>sửa </a:t>
            </a:r>
            <a:r>
              <a:rPr spc="2" dirty="0">
                <a:latin typeface="Calibri"/>
                <a:cs typeface="Calibri"/>
              </a:rPr>
              <a:t>dữ </a:t>
            </a:r>
            <a:r>
              <a:rPr dirty="0">
                <a:latin typeface="Calibri"/>
                <a:cs typeface="Calibri"/>
              </a:rPr>
              <a:t>liệu trên</a:t>
            </a:r>
            <a:r>
              <a:rPr spc="-116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form.</a:t>
            </a:r>
            <a:endParaRPr>
              <a:latin typeface="Calibri"/>
              <a:cs typeface="Calibri"/>
            </a:endParaRPr>
          </a:p>
          <a:p>
            <a:pPr marL="125916" marR="2229" indent="-120344">
              <a:lnSpc>
                <a:spcPts val="921"/>
              </a:lnSpc>
              <a:spcBef>
                <a:spcPts val="4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Nó </a:t>
            </a:r>
            <a:r>
              <a:rPr dirty="0">
                <a:latin typeface="Calibri"/>
                <a:cs typeface="Calibri"/>
              </a:rPr>
              <a:t>có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thuộc tính type có </a:t>
            </a:r>
            <a:r>
              <a:rPr spc="-2" dirty="0">
                <a:latin typeface="Calibri"/>
                <a:cs typeface="Calibri"/>
              </a:rPr>
              <a:t>tên </a:t>
            </a:r>
            <a:r>
              <a:rPr dirty="0">
                <a:latin typeface="Calibri"/>
                <a:cs typeface="Calibri"/>
              </a:rPr>
              <a:t>kiểm soát các kiểu </a:t>
            </a:r>
            <a:r>
              <a:rPr spc="2" dirty="0">
                <a:latin typeface="Calibri"/>
                <a:cs typeface="Calibri"/>
              </a:rPr>
              <a:t>dữ </a:t>
            </a:r>
            <a:r>
              <a:rPr spc="-2" dirty="0">
                <a:latin typeface="Calibri"/>
                <a:cs typeface="Calibri"/>
              </a:rPr>
              <a:t>liệu </a:t>
            </a:r>
            <a:r>
              <a:rPr spc="-7" dirty="0">
                <a:latin typeface="Calibri"/>
                <a:cs typeface="Calibri"/>
              </a:rPr>
              <a:t>và </a:t>
            </a:r>
            <a:r>
              <a:rPr spc="2" dirty="0">
                <a:latin typeface="Calibri"/>
                <a:cs typeface="Calibri"/>
              </a:rPr>
              <a:t>đặc </a:t>
            </a:r>
            <a:r>
              <a:rPr dirty="0">
                <a:latin typeface="Calibri"/>
                <a:cs typeface="Calibri"/>
              </a:rPr>
              <a:t>điểm của các  </a:t>
            </a:r>
            <a:r>
              <a:rPr spc="2" dirty="0">
                <a:latin typeface="Calibri"/>
                <a:cs typeface="Calibri"/>
              </a:rPr>
              <a:t>phần </a:t>
            </a:r>
            <a:r>
              <a:rPr dirty="0">
                <a:latin typeface="Calibri"/>
                <a:cs typeface="Calibri"/>
              </a:rPr>
              <a:t>tử </a:t>
            </a:r>
            <a:r>
              <a:rPr spc="2" dirty="0">
                <a:latin typeface="Calibri"/>
                <a:cs typeface="Calibri"/>
              </a:rPr>
              <a:t>đầu</a:t>
            </a:r>
            <a:r>
              <a:rPr spc="-2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vào.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884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Bảng dưới </a:t>
            </a:r>
            <a:r>
              <a:rPr spc="-2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liệt </a:t>
            </a:r>
            <a:r>
              <a:rPr spc="-9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loại input </a:t>
            </a:r>
            <a:r>
              <a:rPr spc="2" dirty="0">
                <a:latin typeface="Calibri"/>
                <a:cs typeface="Calibri"/>
              </a:rPr>
              <a:t>mới </a:t>
            </a:r>
            <a:r>
              <a:rPr dirty="0">
                <a:latin typeface="Calibri"/>
                <a:cs typeface="Calibri"/>
              </a:rPr>
              <a:t>được </a:t>
            </a:r>
            <a:r>
              <a:rPr spc="2" dirty="0">
                <a:latin typeface="Calibri"/>
                <a:cs typeface="Calibri"/>
              </a:rPr>
              <a:t>hỗ </a:t>
            </a:r>
            <a:r>
              <a:rPr spc="-2" dirty="0">
                <a:latin typeface="Calibri"/>
                <a:cs typeface="Calibri"/>
              </a:rPr>
              <a:t>trợ </a:t>
            </a:r>
            <a:r>
              <a:rPr dirty="0">
                <a:latin typeface="Calibri"/>
                <a:cs typeface="Calibri"/>
              </a:rPr>
              <a:t>bởi</a:t>
            </a:r>
            <a:r>
              <a:rPr spc="-8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HTML5.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0753" y="1050840"/>
            <a:ext cx="3414881" cy="16038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555075"/>
              </p:ext>
            </p:extLst>
          </p:nvPr>
        </p:nvGraphicFramePr>
        <p:xfrm>
          <a:off x="264054" y="1054241"/>
          <a:ext cx="3399698" cy="15935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8152"/>
                <a:gridCol w="2521546"/>
              </a:tblGrid>
              <a:tr h="258459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Loại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86436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306705" algn="ctr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86436" marB="0">
                    <a:solidFill>
                      <a:srgbClr val="943735"/>
                    </a:solidFill>
                  </a:tcPr>
                </a:tc>
              </a:tr>
              <a:tr h="25364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800" spc="5" dirty="0">
                          <a:latin typeface="Courier New"/>
                          <a:cs typeface="Courier New"/>
                        </a:rPr>
                        <a:t>email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68016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396875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800" spc="5" dirty="0">
                          <a:latin typeface="Courier New"/>
                          <a:cs typeface="Courier New"/>
                        </a:rPr>
                        <a:t>Cho </a:t>
                      </a:r>
                      <a:r>
                        <a:rPr sz="800" spc="0" dirty="0">
                          <a:latin typeface="Courier New"/>
                          <a:cs typeface="Courier New"/>
                        </a:rPr>
                        <a:t>phép nhập dữ liệu kiểu</a:t>
                      </a:r>
                      <a:r>
                        <a:rPr sz="800" spc="7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0" dirty="0">
                          <a:latin typeface="Courier New"/>
                          <a:cs typeface="Courier New"/>
                        </a:rPr>
                        <a:t>email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68016" marB="0">
                    <a:solidFill>
                      <a:srgbClr val="D6E3BC"/>
                    </a:solidFill>
                  </a:tcPr>
                </a:tc>
              </a:tr>
              <a:tr h="28736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800" spc="5" dirty="0">
                          <a:latin typeface="Courier New"/>
                          <a:cs typeface="Courier New"/>
                        </a:rPr>
                        <a:t>search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68299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396875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800" spc="5" dirty="0">
                          <a:latin typeface="Courier New"/>
                          <a:cs typeface="Courier New"/>
                        </a:rPr>
                        <a:t>Cho nhập </a:t>
                      </a:r>
                      <a:r>
                        <a:rPr sz="800" spc="0" dirty="0">
                          <a:latin typeface="Courier New"/>
                          <a:cs typeface="Courier New"/>
                        </a:rPr>
                        <a:t>dữ </a:t>
                      </a:r>
                      <a:r>
                        <a:rPr sz="800" spc="5" dirty="0">
                          <a:latin typeface="Courier New"/>
                          <a:cs typeface="Courier New"/>
                        </a:rPr>
                        <a:t>liệu tìm kiếm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68299" marB="0">
                    <a:solidFill>
                      <a:srgbClr val="F1DCDB"/>
                    </a:solidFill>
                  </a:tcPr>
                </a:tc>
              </a:tr>
              <a:tr h="2539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800" spc="5" dirty="0">
                          <a:latin typeface="Courier New"/>
                          <a:cs typeface="Courier New"/>
                        </a:rPr>
                        <a:t>url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68299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396875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800" spc="5" dirty="0">
                          <a:latin typeface="Courier New"/>
                          <a:cs typeface="Courier New"/>
                        </a:rPr>
                        <a:t>Cho </a:t>
                      </a:r>
                      <a:r>
                        <a:rPr sz="800" spc="0" dirty="0">
                          <a:latin typeface="Courier New"/>
                          <a:cs typeface="Courier New"/>
                        </a:rPr>
                        <a:t>nhập dữ liệu kiểu</a:t>
                      </a:r>
                      <a:r>
                        <a:rPr sz="800" spc="5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5" dirty="0">
                          <a:latin typeface="Courier New"/>
                          <a:cs typeface="Courier New"/>
                        </a:rPr>
                        <a:t>url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68299" marB="0">
                    <a:solidFill>
                      <a:srgbClr val="D6E3BC"/>
                    </a:solidFill>
                  </a:tcPr>
                </a:tc>
              </a:tr>
              <a:tr h="27007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800" spc="5" dirty="0">
                          <a:latin typeface="Courier New"/>
                          <a:cs typeface="Courier New"/>
                        </a:rPr>
                        <a:t>tel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68299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396875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800" spc="5" dirty="0">
                          <a:latin typeface="Courier New"/>
                          <a:cs typeface="Courier New"/>
                        </a:rPr>
                        <a:t>Cho nhập </a:t>
                      </a:r>
                      <a:r>
                        <a:rPr sz="800" spc="0" dirty="0">
                          <a:latin typeface="Courier New"/>
                          <a:cs typeface="Courier New"/>
                        </a:rPr>
                        <a:t>dữ liệu kiểu</a:t>
                      </a:r>
                      <a:r>
                        <a:rPr sz="800" spc="5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5" dirty="0">
                          <a:latin typeface="Courier New"/>
                          <a:cs typeface="Courier New"/>
                        </a:rPr>
                        <a:t>sđt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68299" marB="0">
                    <a:solidFill>
                      <a:srgbClr val="F1DCDB"/>
                    </a:solidFill>
                  </a:tcPr>
                </a:tc>
              </a:tr>
              <a:tr h="27007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800" spc="0" dirty="0">
                          <a:latin typeface="Courier New"/>
                          <a:cs typeface="Courier New"/>
                        </a:rPr>
                        <a:t>number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68299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396875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800" spc="5" dirty="0">
                          <a:latin typeface="Courier New"/>
                          <a:cs typeface="Courier New"/>
                        </a:rPr>
                        <a:t>Cho nhập </a:t>
                      </a:r>
                      <a:r>
                        <a:rPr sz="800" spc="0" dirty="0">
                          <a:latin typeface="Courier New"/>
                          <a:cs typeface="Courier New"/>
                        </a:rPr>
                        <a:t>dữ liệu kiểu</a:t>
                      </a:r>
                      <a:r>
                        <a:rPr sz="800" spc="5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5" dirty="0">
                          <a:latin typeface="Courier New"/>
                          <a:cs typeface="Courier New"/>
                        </a:rPr>
                        <a:t>số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68299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961428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Các </a:t>
            </a:r>
            <a:r>
              <a:rPr spc="-4" dirty="0"/>
              <a:t>loại </a:t>
            </a:r>
            <a:r>
              <a:rPr spc="-2" dirty="0"/>
              <a:t>input mới</a:t>
            </a:r>
            <a:r>
              <a:rPr spc="-20" dirty="0"/>
              <a:t> </a:t>
            </a:r>
            <a:r>
              <a:rPr spc="-2" dirty="0"/>
              <a:t>2-2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7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1733" y="404692"/>
            <a:ext cx="3711942" cy="24206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65034" y="408094"/>
          <a:ext cx="3696758" cy="2410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1970"/>
                <a:gridCol w="2744788"/>
              </a:tblGrid>
              <a:tr h="3128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  <a:p>
                      <a:pPr marL="14604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Loại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283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6510" algn="ctr">
                        <a:lnSpc>
                          <a:spcPct val="100000"/>
                        </a:lnSpc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943735"/>
                    </a:solidFill>
                  </a:tcPr>
                </a:tc>
              </a:tr>
              <a:tr h="25364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800" spc="5" dirty="0">
                          <a:latin typeface="Courier New"/>
                          <a:cs typeface="Courier New"/>
                        </a:rPr>
                        <a:t>range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68016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Đại diện cho một giá trị số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được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lựa chọn từ một loạt các con</a:t>
                      </a:r>
                      <a:r>
                        <a:rPr sz="700" spc="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số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748" marB="0">
                    <a:solidFill>
                      <a:srgbClr val="D6E3BC"/>
                    </a:solidFill>
                  </a:tcPr>
                </a:tc>
              </a:tr>
              <a:tr h="2539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800" spc="5" dirty="0">
                          <a:latin typeface="Courier New"/>
                          <a:cs typeface="Courier New"/>
                        </a:rPr>
                        <a:t>date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68016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Đại diện cho một lịch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được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thể hiện bất cứ khi nào sân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được</a:t>
                      </a:r>
                      <a:r>
                        <a:rPr sz="700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nhấp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748" marB="0">
                    <a:solidFill>
                      <a:srgbClr val="F1DCDB"/>
                    </a:solidFill>
                  </a:tcPr>
                </a:tc>
              </a:tr>
              <a:tr h="27206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800" spc="5" dirty="0">
                          <a:latin typeface="Courier New"/>
                          <a:cs typeface="Courier New"/>
                        </a:rPr>
                        <a:t>Week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68016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106680">
                        <a:lnSpc>
                          <a:spcPct val="100000"/>
                        </a:lnSpc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Ngày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ở định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dạng year-week đại</a:t>
                      </a:r>
                      <a:r>
                        <a:rPr sz="7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diện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551" marB="0">
                    <a:solidFill>
                      <a:srgbClr val="D6E3BC"/>
                    </a:solidFill>
                  </a:tcPr>
                </a:tc>
              </a:tr>
              <a:tr h="2539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800" spc="5" dirty="0">
                          <a:latin typeface="Courier New"/>
                          <a:cs typeface="Courier New"/>
                        </a:rPr>
                        <a:t>month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68016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Giá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trị dạng</a:t>
                      </a:r>
                      <a:r>
                        <a:rPr sz="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year-month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F1DCDB"/>
                    </a:solidFill>
                  </a:tcPr>
                </a:tc>
              </a:tr>
              <a:tr h="27007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800" spc="5" dirty="0">
                          <a:latin typeface="Courier New"/>
                          <a:cs typeface="Courier New"/>
                        </a:rPr>
                        <a:t>time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68299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Giá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trị dạng hour and</a:t>
                      </a:r>
                      <a:r>
                        <a:rPr sz="7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minute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D6E3BC"/>
                    </a:solidFill>
                  </a:tcPr>
                </a:tc>
              </a:tr>
              <a:tr h="25364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800" spc="5" dirty="0">
                          <a:latin typeface="Courier New"/>
                          <a:cs typeface="Courier New"/>
                        </a:rPr>
                        <a:t>datetime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68299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Giá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trị dạng ngày tháng đầy đủ theo</a:t>
                      </a:r>
                      <a:r>
                        <a:rPr sz="7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timezone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315" marB="0">
                    <a:solidFill>
                      <a:srgbClr val="F1DCDB"/>
                    </a:solidFill>
                  </a:tcPr>
                </a:tc>
              </a:tr>
              <a:tr h="27007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800" spc="0" dirty="0">
                          <a:latin typeface="Courier New"/>
                          <a:cs typeface="Courier New"/>
                        </a:rPr>
                        <a:t>datetime-local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68299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Giá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trị dang ngày tháng đầy đủ không the</a:t>
                      </a:r>
                      <a:r>
                        <a:rPr sz="700" spc="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timezone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315" marB="0">
                    <a:solidFill>
                      <a:srgbClr val="D6E3BC"/>
                    </a:solidFill>
                  </a:tcPr>
                </a:tc>
              </a:tr>
              <a:tr h="27007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800" spc="5" dirty="0">
                          <a:latin typeface="Courier New"/>
                          <a:cs typeface="Courier New"/>
                        </a:rPr>
                        <a:t>color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68299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Biểu diễn điều khiển cho chọn màu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sắc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315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012038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Một số </a:t>
            </a:r>
            <a:r>
              <a:rPr dirty="0"/>
              <a:t>thuộc </a:t>
            </a:r>
            <a:r>
              <a:rPr spc="-2" dirty="0"/>
              <a:t>tính</a:t>
            </a:r>
            <a:r>
              <a:rPr spc="-33" dirty="0"/>
              <a:t> </a:t>
            </a:r>
            <a:r>
              <a:rPr spc="-2" dirty="0"/>
              <a:t>mới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348410"/>
            <a:ext cx="3516322" cy="353000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lnSpc>
                <a:spcPts val="948"/>
              </a:lnSpc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HTML5</a:t>
            </a:r>
            <a:r>
              <a:rPr spc="9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đã</a:t>
            </a:r>
            <a:r>
              <a:rPr spc="9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giới</a:t>
            </a:r>
            <a:r>
              <a:rPr spc="9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thiệu</a:t>
            </a:r>
            <a:r>
              <a:rPr spc="99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một</a:t>
            </a:r>
            <a:r>
              <a:rPr spc="9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số</a:t>
            </a:r>
            <a:r>
              <a:rPr spc="9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thuộc</a:t>
            </a:r>
            <a:r>
              <a:rPr spc="9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tính</a:t>
            </a:r>
            <a:r>
              <a:rPr spc="9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mới</a:t>
            </a:r>
            <a:r>
              <a:rPr spc="8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có</a:t>
            </a:r>
            <a:r>
              <a:rPr spc="9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thể</a:t>
            </a:r>
            <a:r>
              <a:rPr spc="9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được</a:t>
            </a:r>
            <a:r>
              <a:rPr spc="9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sử</a:t>
            </a:r>
            <a:r>
              <a:rPr spc="8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dụng</a:t>
            </a:r>
            <a:r>
              <a:rPr spc="94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với</a:t>
            </a:r>
            <a:r>
              <a:rPr spc="9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phần</a:t>
            </a:r>
            <a:r>
              <a:rPr spc="9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tử</a:t>
            </a:r>
            <a:endParaRPr>
              <a:latin typeface="Calibri"/>
              <a:cs typeface="Calibri"/>
            </a:endParaRPr>
          </a:p>
          <a:p>
            <a:pPr marL="125916">
              <a:lnSpc>
                <a:spcPts val="915"/>
              </a:lnSpc>
            </a:pPr>
            <a:r>
              <a:rPr spc="2" dirty="0">
                <a:latin typeface="Calibri"/>
                <a:cs typeface="Calibri"/>
              </a:rPr>
              <a:t>input </a:t>
            </a:r>
            <a:r>
              <a:rPr spc="-2" dirty="0">
                <a:latin typeface="Calibri"/>
                <a:cs typeface="Calibri"/>
              </a:rPr>
              <a:t>form. </a:t>
            </a:r>
            <a:r>
              <a:rPr dirty="0">
                <a:latin typeface="Calibri"/>
                <a:cs typeface="Calibri"/>
              </a:rPr>
              <a:t>Thuộc tính giúp các phần tử thực hiện nhiệm vụ của</a:t>
            </a:r>
            <a:r>
              <a:rPr spc="-107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mình.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941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Bảng sau liệt </a:t>
            </a:r>
            <a:r>
              <a:rPr spc="-9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2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</a:t>
            </a:r>
            <a:r>
              <a:rPr spc="2" dirty="0">
                <a:latin typeface="Calibri"/>
                <a:cs typeface="Calibri"/>
              </a:rPr>
              <a:t>mới </a:t>
            </a:r>
            <a:r>
              <a:rPr dirty="0">
                <a:latin typeface="Calibri"/>
                <a:cs typeface="Calibri"/>
              </a:rPr>
              <a:t>trong</a:t>
            </a:r>
            <a:r>
              <a:rPr spc="-6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HTML5.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0753" y="810065"/>
            <a:ext cx="3579915" cy="19534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238050"/>
              </p:ext>
            </p:extLst>
          </p:nvPr>
        </p:nvGraphicFramePr>
        <p:xfrm>
          <a:off x="264054" y="813523"/>
          <a:ext cx="3564456" cy="19426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5659"/>
                <a:gridCol w="2788797"/>
              </a:tblGrid>
              <a:tr h="3125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  <a:p>
                      <a:pPr marL="38100" algn="ctr">
                        <a:lnSpc>
                          <a:spcPct val="100000"/>
                        </a:lnSpc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Loại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567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3873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943735"/>
                    </a:solidFill>
                  </a:tcPr>
                </a:tc>
              </a:tr>
              <a:tr h="32647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800" spc="0" dirty="0">
                          <a:latin typeface="Courier New"/>
                          <a:cs typeface="Courier New"/>
                        </a:rPr>
                        <a:t>placeholder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68016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Đại diện cho một gợi ý giúp người dùng nhập dữ liệu chính </a:t>
                      </a:r>
                      <a:r>
                        <a:rPr sz="700" spc="-10" dirty="0" err="1">
                          <a:latin typeface="Arial"/>
                          <a:cs typeface="Arial"/>
                        </a:rPr>
                        <a:t>xác</a:t>
                      </a:r>
                      <a:r>
                        <a:rPr sz="700" spc="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 err="1" smtClean="0">
                          <a:latin typeface="Arial"/>
                          <a:cs typeface="Arial"/>
                        </a:rPr>
                        <a:t>trong</a:t>
                      </a:r>
                      <a:r>
                        <a:rPr lang="vi-VN" sz="700" spc="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 err="1" smtClean="0">
                          <a:latin typeface="Arial"/>
                          <a:cs typeface="Arial"/>
                        </a:rPr>
                        <a:t>lĩnh</a:t>
                      </a:r>
                      <a:r>
                        <a:rPr sz="700" spc="-1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vực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này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5748" marB="0">
                    <a:solidFill>
                      <a:srgbClr val="D6E3BC"/>
                    </a:solidFill>
                  </a:tcPr>
                </a:tc>
              </a:tr>
              <a:tr h="25364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800" spc="5" dirty="0">
                          <a:latin typeface="Courier New"/>
                          <a:cs typeface="Courier New"/>
                        </a:rPr>
                        <a:t>required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68016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Bắt buộc phải nhập dữ liệu đầu</a:t>
                      </a:r>
                      <a:r>
                        <a:rPr sz="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vào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F1DCDB"/>
                    </a:solidFill>
                  </a:tcPr>
                </a:tc>
              </a:tr>
              <a:tr h="2539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800" spc="5" dirty="0">
                          <a:latin typeface="Courier New"/>
                          <a:cs typeface="Courier New"/>
                        </a:rPr>
                        <a:t>multiple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68299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Cho phép nhập nhiều giá trị vào trong một phần</a:t>
                      </a:r>
                      <a:r>
                        <a:rPr sz="7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tử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D6E3BC"/>
                    </a:solidFill>
                  </a:tcPr>
                </a:tc>
              </a:tr>
              <a:tr h="27206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800" spc="0" dirty="0">
                          <a:latin typeface="Courier New"/>
                          <a:cs typeface="Courier New"/>
                        </a:rPr>
                        <a:t>autofocus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68299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129539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Đặt con trỏ vào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phần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tử input khi tải</a:t>
                      </a:r>
                      <a:r>
                        <a:rPr sz="7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trang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834" marB="0">
                    <a:solidFill>
                      <a:srgbClr val="F1DCDB"/>
                    </a:solidFill>
                  </a:tcPr>
                </a:tc>
              </a:tr>
              <a:tr h="27007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800" spc="0" dirty="0">
                          <a:latin typeface="Courier New"/>
                          <a:cs typeface="Courier New"/>
                        </a:rPr>
                        <a:t>pattern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68299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Đại diện cho một biểu thức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quy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tắc để xác định giá trị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nhập</a:t>
                      </a:r>
                      <a:r>
                        <a:rPr sz="700" spc="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vào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315" marB="0">
                    <a:solidFill>
                      <a:srgbClr val="D6E3BC"/>
                    </a:solidFill>
                  </a:tcPr>
                </a:tc>
              </a:tr>
              <a:tr h="2539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800" spc="5" dirty="0">
                          <a:latin typeface="Courier New"/>
                          <a:cs typeface="Courier New"/>
                        </a:rPr>
                        <a:t>form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68299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Cho phép các phần tử tham chiếu đến form chứa</a:t>
                      </a:r>
                      <a:r>
                        <a:rPr sz="700" spc="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nó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315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762392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Kiểm </a:t>
            </a:r>
            <a:r>
              <a:rPr spc="-15" dirty="0"/>
              <a:t>tra </a:t>
            </a:r>
            <a:r>
              <a:rPr spc="-2" dirty="0"/>
              <a:t>hợp lệ</a:t>
            </a:r>
            <a:r>
              <a:rPr spc="-11" dirty="0"/>
              <a:t> </a:t>
            </a:r>
            <a:r>
              <a:rPr spc="-7" dirty="0"/>
              <a:t>Browser-based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9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32357" y="483251"/>
            <a:ext cx="3630745" cy="346879"/>
          </a:xfrm>
          <a:custGeom>
            <a:avLst/>
            <a:gdLst/>
            <a:ahLst/>
            <a:cxnLst/>
            <a:rect l="l" t="t" r="r" b="b"/>
            <a:pathLst>
              <a:path w="8382000" h="777239">
                <a:moveTo>
                  <a:pt x="8252460" y="0"/>
                </a:moveTo>
                <a:lnTo>
                  <a:pt x="129539" y="0"/>
                </a:lnTo>
                <a:lnTo>
                  <a:pt x="79118" y="10185"/>
                </a:lnTo>
                <a:lnTo>
                  <a:pt x="37942" y="37957"/>
                </a:lnTo>
                <a:lnTo>
                  <a:pt x="10180" y="79134"/>
                </a:lnTo>
                <a:lnTo>
                  <a:pt x="0" y="129539"/>
                </a:lnTo>
                <a:lnTo>
                  <a:pt x="0" y="647700"/>
                </a:lnTo>
                <a:lnTo>
                  <a:pt x="10180" y="698105"/>
                </a:lnTo>
                <a:lnTo>
                  <a:pt x="37942" y="739282"/>
                </a:lnTo>
                <a:lnTo>
                  <a:pt x="79118" y="767054"/>
                </a:lnTo>
                <a:lnTo>
                  <a:pt x="129539" y="777239"/>
                </a:lnTo>
                <a:lnTo>
                  <a:pt x="8252460" y="777239"/>
                </a:lnTo>
                <a:lnTo>
                  <a:pt x="8302865" y="767054"/>
                </a:lnTo>
                <a:lnTo>
                  <a:pt x="8344042" y="739282"/>
                </a:lnTo>
                <a:lnTo>
                  <a:pt x="8371814" y="698105"/>
                </a:lnTo>
                <a:lnTo>
                  <a:pt x="8382000" y="647700"/>
                </a:lnTo>
                <a:lnTo>
                  <a:pt x="8382000" y="129539"/>
                </a:lnTo>
                <a:lnTo>
                  <a:pt x="8371814" y="79134"/>
                </a:lnTo>
                <a:lnTo>
                  <a:pt x="8344042" y="37957"/>
                </a:lnTo>
                <a:lnTo>
                  <a:pt x="8302865" y="10185"/>
                </a:lnTo>
                <a:lnTo>
                  <a:pt x="8252460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2357" y="483251"/>
            <a:ext cx="3630745" cy="346879"/>
          </a:xfrm>
          <a:custGeom>
            <a:avLst/>
            <a:gdLst/>
            <a:ahLst/>
            <a:cxnLst/>
            <a:rect l="l" t="t" r="r" b="b"/>
            <a:pathLst>
              <a:path w="8382000" h="777239">
                <a:moveTo>
                  <a:pt x="0" y="129539"/>
                </a:moveTo>
                <a:lnTo>
                  <a:pt x="10180" y="79134"/>
                </a:lnTo>
                <a:lnTo>
                  <a:pt x="37942" y="37957"/>
                </a:lnTo>
                <a:lnTo>
                  <a:pt x="79118" y="10185"/>
                </a:lnTo>
                <a:lnTo>
                  <a:pt x="129539" y="0"/>
                </a:lnTo>
                <a:lnTo>
                  <a:pt x="8252460" y="0"/>
                </a:lnTo>
                <a:lnTo>
                  <a:pt x="8302865" y="10185"/>
                </a:lnTo>
                <a:lnTo>
                  <a:pt x="8344042" y="37957"/>
                </a:lnTo>
                <a:lnTo>
                  <a:pt x="8371814" y="79134"/>
                </a:lnTo>
                <a:lnTo>
                  <a:pt x="8382000" y="129539"/>
                </a:lnTo>
                <a:lnTo>
                  <a:pt x="8382000" y="647700"/>
                </a:lnTo>
                <a:lnTo>
                  <a:pt x="8371814" y="698105"/>
                </a:lnTo>
                <a:lnTo>
                  <a:pt x="8344042" y="739282"/>
                </a:lnTo>
                <a:lnTo>
                  <a:pt x="8302865" y="767054"/>
                </a:lnTo>
                <a:lnTo>
                  <a:pt x="8252460" y="777239"/>
                </a:lnTo>
                <a:lnTo>
                  <a:pt x="129539" y="777239"/>
                </a:lnTo>
                <a:lnTo>
                  <a:pt x="79118" y="767054"/>
                </a:lnTo>
                <a:lnTo>
                  <a:pt x="37942" y="739282"/>
                </a:lnTo>
                <a:lnTo>
                  <a:pt x="10180" y="698105"/>
                </a:lnTo>
                <a:lnTo>
                  <a:pt x="0" y="647700"/>
                </a:lnTo>
                <a:lnTo>
                  <a:pt x="0" y="129539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357" y="927392"/>
            <a:ext cx="3630745" cy="338094"/>
          </a:xfrm>
          <a:custGeom>
            <a:avLst/>
            <a:gdLst/>
            <a:ahLst/>
            <a:cxnLst/>
            <a:rect l="l" t="t" r="r" b="b"/>
            <a:pathLst>
              <a:path w="8382000" h="757555">
                <a:moveTo>
                  <a:pt x="8255762" y="0"/>
                </a:moveTo>
                <a:lnTo>
                  <a:pt x="126238" y="0"/>
                </a:lnTo>
                <a:lnTo>
                  <a:pt x="77098" y="9919"/>
                </a:lnTo>
                <a:lnTo>
                  <a:pt x="36972" y="36972"/>
                </a:lnTo>
                <a:lnTo>
                  <a:pt x="9919" y="77098"/>
                </a:lnTo>
                <a:lnTo>
                  <a:pt x="0" y="126237"/>
                </a:lnTo>
                <a:lnTo>
                  <a:pt x="0" y="631189"/>
                </a:lnTo>
                <a:lnTo>
                  <a:pt x="9919" y="680329"/>
                </a:lnTo>
                <a:lnTo>
                  <a:pt x="36972" y="720455"/>
                </a:lnTo>
                <a:lnTo>
                  <a:pt x="77098" y="747508"/>
                </a:lnTo>
                <a:lnTo>
                  <a:pt x="126238" y="757427"/>
                </a:lnTo>
                <a:lnTo>
                  <a:pt x="8255762" y="757427"/>
                </a:lnTo>
                <a:lnTo>
                  <a:pt x="8304901" y="747508"/>
                </a:lnTo>
                <a:lnTo>
                  <a:pt x="8345027" y="720455"/>
                </a:lnTo>
                <a:lnTo>
                  <a:pt x="8372080" y="680329"/>
                </a:lnTo>
                <a:lnTo>
                  <a:pt x="8382000" y="631189"/>
                </a:lnTo>
                <a:lnTo>
                  <a:pt x="8382000" y="126237"/>
                </a:lnTo>
                <a:lnTo>
                  <a:pt x="8372080" y="77098"/>
                </a:lnTo>
                <a:lnTo>
                  <a:pt x="8345027" y="36972"/>
                </a:lnTo>
                <a:lnTo>
                  <a:pt x="8304901" y="9919"/>
                </a:lnTo>
                <a:lnTo>
                  <a:pt x="825576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2357" y="927392"/>
            <a:ext cx="3630745" cy="338094"/>
          </a:xfrm>
          <a:custGeom>
            <a:avLst/>
            <a:gdLst/>
            <a:ahLst/>
            <a:cxnLst/>
            <a:rect l="l" t="t" r="r" b="b"/>
            <a:pathLst>
              <a:path w="8382000" h="757555">
                <a:moveTo>
                  <a:pt x="0" y="126237"/>
                </a:moveTo>
                <a:lnTo>
                  <a:pt x="9919" y="77098"/>
                </a:lnTo>
                <a:lnTo>
                  <a:pt x="36972" y="36972"/>
                </a:lnTo>
                <a:lnTo>
                  <a:pt x="77098" y="9919"/>
                </a:lnTo>
                <a:lnTo>
                  <a:pt x="126238" y="0"/>
                </a:lnTo>
                <a:lnTo>
                  <a:pt x="8255762" y="0"/>
                </a:lnTo>
                <a:lnTo>
                  <a:pt x="8304901" y="9919"/>
                </a:lnTo>
                <a:lnTo>
                  <a:pt x="8345027" y="36972"/>
                </a:lnTo>
                <a:lnTo>
                  <a:pt x="8372080" y="77098"/>
                </a:lnTo>
                <a:lnTo>
                  <a:pt x="8382000" y="126237"/>
                </a:lnTo>
                <a:lnTo>
                  <a:pt x="8382000" y="631189"/>
                </a:lnTo>
                <a:lnTo>
                  <a:pt x="8372080" y="680329"/>
                </a:lnTo>
                <a:lnTo>
                  <a:pt x="8345027" y="720455"/>
                </a:lnTo>
                <a:lnTo>
                  <a:pt x="8304901" y="747508"/>
                </a:lnTo>
                <a:lnTo>
                  <a:pt x="8255762" y="757427"/>
                </a:lnTo>
                <a:lnTo>
                  <a:pt x="126238" y="757427"/>
                </a:lnTo>
                <a:lnTo>
                  <a:pt x="77098" y="747508"/>
                </a:lnTo>
                <a:lnTo>
                  <a:pt x="36972" y="720455"/>
                </a:lnTo>
                <a:lnTo>
                  <a:pt x="9919" y="680329"/>
                </a:lnTo>
                <a:lnTo>
                  <a:pt x="0" y="631189"/>
                </a:lnTo>
                <a:lnTo>
                  <a:pt x="0" y="12623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2357" y="1383776"/>
            <a:ext cx="3630745" cy="310321"/>
          </a:xfrm>
          <a:custGeom>
            <a:avLst/>
            <a:gdLst/>
            <a:ahLst/>
            <a:cxnLst/>
            <a:rect l="l" t="t" r="r" b="b"/>
            <a:pathLst>
              <a:path w="8382000" h="695325">
                <a:moveTo>
                  <a:pt x="8266176" y="0"/>
                </a:moveTo>
                <a:lnTo>
                  <a:pt x="115824" y="0"/>
                </a:lnTo>
                <a:lnTo>
                  <a:pt x="70739" y="9096"/>
                </a:lnTo>
                <a:lnTo>
                  <a:pt x="33923" y="33909"/>
                </a:lnTo>
                <a:lnTo>
                  <a:pt x="9101" y="70723"/>
                </a:lnTo>
                <a:lnTo>
                  <a:pt x="0" y="115824"/>
                </a:lnTo>
                <a:lnTo>
                  <a:pt x="0" y="579120"/>
                </a:lnTo>
                <a:lnTo>
                  <a:pt x="9101" y="624220"/>
                </a:lnTo>
                <a:lnTo>
                  <a:pt x="33923" y="661035"/>
                </a:lnTo>
                <a:lnTo>
                  <a:pt x="70739" y="685847"/>
                </a:lnTo>
                <a:lnTo>
                  <a:pt x="115824" y="694944"/>
                </a:lnTo>
                <a:lnTo>
                  <a:pt x="8266176" y="694944"/>
                </a:lnTo>
                <a:lnTo>
                  <a:pt x="8311276" y="685847"/>
                </a:lnTo>
                <a:lnTo>
                  <a:pt x="8348091" y="661035"/>
                </a:lnTo>
                <a:lnTo>
                  <a:pt x="8372903" y="624220"/>
                </a:lnTo>
                <a:lnTo>
                  <a:pt x="8382000" y="579120"/>
                </a:lnTo>
                <a:lnTo>
                  <a:pt x="8382000" y="115824"/>
                </a:lnTo>
                <a:lnTo>
                  <a:pt x="8372903" y="70723"/>
                </a:lnTo>
                <a:lnTo>
                  <a:pt x="8348091" y="33909"/>
                </a:lnTo>
                <a:lnTo>
                  <a:pt x="8311276" y="9096"/>
                </a:lnTo>
                <a:lnTo>
                  <a:pt x="8266176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2357" y="1383776"/>
            <a:ext cx="3630745" cy="310321"/>
          </a:xfrm>
          <a:custGeom>
            <a:avLst/>
            <a:gdLst/>
            <a:ahLst/>
            <a:cxnLst/>
            <a:rect l="l" t="t" r="r" b="b"/>
            <a:pathLst>
              <a:path w="8382000" h="695325">
                <a:moveTo>
                  <a:pt x="0" y="115824"/>
                </a:moveTo>
                <a:lnTo>
                  <a:pt x="9101" y="70723"/>
                </a:lnTo>
                <a:lnTo>
                  <a:pt x="33923" y="33909"/>
                </a:lnTo>
                <a:lnTo>
                  <a:pt x="70739" y="9096"/>
                </a:lnTo>
                <a:lnTo>
                  <a:pt x="115824" y="0"/>
                </a:lnTo>
                <a:lnTo>
                  <a:pt x="8266176" y="0"/>
                </a:lnTo>
                <a:lnTo>
                  <a:pt x="8311276" y="9096"/>
                </a:lnTo>
                <a:lnTo>
                  <a:pt x="8348091" y="33909"/>
                </a:lnTo>
                <a:lnTo>
                  <a:pt x="8372903" y="70723"/>
                </a:lnTo>
                <a:lnTo>
                  <a:pt x="8382000" y="115824"/>
                </a:lnTo>
                <a:lnTo>
                  <a:pt x="8382000" y="579120"/>
                </a:lnTo>
                <a:lnTo>
                  <a:pt x="8372903" y="624220"/>
                </a:lnTo>
                <a:lnTo>
                  <a:pt x="8348091" y="661035"/>
                </a:lnTo>
                <a:lnTo>
                  <a:pt x="8311276" y="685847"/>
                </a:lnTo>
                <a:lnTo>
                  <a:pt x="8266176" y="694944"/>
                </a:lnTo>
                <a:lnTo>
                  <a:pt x="115824" y="694944"/>
                </a:lnTo>
                <a:lnTo>
                  <a:pt x="70739" y="685847"/>
                </a:lnTo>
                <a:lnTo>
                  <a:pt x="33923" y="661035"/>
                </a:lnTo>
                <a:lnTo>
                  <a:pt x="9101" y="624220"/>
                </a:lnTo>
                <a:lnTo>
                  <a:pt x="0" y="579120"/>
                </a:lnTo>
                <a:lnTo>
                  <a:pt x="0" y="11582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357" y="1829959"/>
            <a:ext cx="3630745" cy="303519"/>
          </a:xfrm>
          <a:custGeom>
            <a:avLst/>
            <a:gdLst/>
            <a:ahLst/>
            <a:cxnLst/>
            <a:rect l="l" t="t" r="r" b="b"/>
            <a:pathLst>
              <a:path w="8382000" h="680085">
                <a:moveTo>
                  <a:pt x="8268716" y="0"/>
                </a:moveTo>
                <a:lnTo>
                  <a:pt x="113283" y="0"/>
                </a:lnTo>
                <a:lnTo>
                  <a:pt x="69190" y="8895"/>
                </a:lnTo>
                <a:lnTo>
                  <a:pt x="33181" y="33162"/>
                </a:lnTo>
                <a:lnTo>
                  <a:pt x="8903" y="69169"/>
                </a:lnTo>
                <a:lnTo>
                  <a:pt x="0" y="113283"/>
                </a:lnTo>
                <a:lnTo>
                  <a:pt x="0" y="566419"/>
                </a:lnTo>
                <a:lnTo>
                  <a:pt x="8903" y="610534"/>
                </a:lnTo>
                <a:lnTo>
                  <a:pt x="33181" y="646541"/>
                </a:lnTo>
                <a:lnTo>
                  <a:pt x="69190" y="670808"/>
                </a:lnTo>
                <a:lnTo>
                  <a:pt x="113283" y="679703"/>
                </a:lnTo>
                <a:lnTo>
                  <a:pt x="8268716" y="679703"/>
                </a:lnTo>
                <a:lnTo>
                  <a:pt x="8312830" y="670808"/>
                </a:lnTo>
                <a:lnTo>
                  <a:pt x="8348837" y="646541"/>
                </a:lnTo>
                <a:lnTo>
                  <a:pt x="8373104" y="610534"/>
                </a:lnTo>
                <a:lnTo>
                  <a:pt x="8382000" y="566419"/>
                </a:lnTo>
                <a:lnTo>
                  <a:pt x="8382000" y="113283"/>
                </a:lnTo>
                <a:lnTo>
                  <a:pt x="8373104" y="69169"/>
                </a:lnTo>
                <a:lnTo>
                  <a:pt x="8348837" y="33162"/>
                </a:lnTo>
                <a:lnTo>
                  <a:pt x="8312830" y="8895"/>
                </a:lnTo>
                <a:lnTo>
                  <a:pt x="8268716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2357" y="1829959"/>
            <a:ext cx="3630745" cy="303519"/>
          </a:xfrm>
          <a:custGeom>
            <a:avLst/>
            <a:gdLst/>
            <a:ahLst/>
            <a:cxnLst/>
            <a:rect l="l" t="t" r="r" b="b"/>
            <a:pathLst>
              <a:path w="8382000" h="680085">
                <a:moveTo>
                  <a:pt x="0" y="113283"/>
                </a:moveTo>
                <a:lnTo>
                  <a:pt x="8903" y="69169"/>
                </a:lnTo>
                <a:lnTo>
                  <a:pt x="33181" y="33162"/>
                </a:lnTo>
                <a:lnTo>
                  <a:pt x="69190" y="8895"/>
                </a:lnTo>
                <a:lnTo>
                  <a:pt x="113283" y="0"/>
                </a:lnTo>
                <a:lnTo>
                  <a:pt x="8268716" y="0"/>
                </a:lnTo>
                <a:lnTo>
                  <a:pt x="8312830" y="8895"/>
                </a:lnTo>
                <a:lnTo>
                  <a:pt x="8348837" y="33162"/>
                </a:lnTo>
                <a:lnTo>
                  <a:pt x="8373104" y="69169"/>
                </a:lnTo>
                <a:lnTo>
                  <a:pt x="8382000" y="113283"/>
                </a:lnTo>
                <a:lnTo>
                  <a:pt x="8382000" y="566419"/>
                </a:lnTo>
                <a:lnTo>
                  <a:pt x="8373104" y="610534"/>
                </a:lnTo>
                <a:lnTo>
                  <a:pt x="8348837" y="646541"/>
                </a:lnTo>
                <a:lnTo>
                  <a:pt x="8312830" y="670808"/>
                </a:lnTo>
                <a:lnTo>
                  <a:pt x="8268716" y="679703"/>
                </a:lnTo>
                <a:lnTo>
                  <a:pt x="113283" y="679703"/>
                </a:lnTo>
                <a:lnTo>
                  <a:pt x="69190" y="670808"/>
                </a:lnTo>
                <a:lnTo>
                  <a:pt x="33181" y="646541"/>
                </a:lnTo>
                <a:lnTo>
                  <a:pt x="8903" y="610534"/>
                </a:lnTo>
                <a:lnTo>
                  <a:pt x="0" y="566419"/>
                </a:lnTo>
                <a:lnTo>
                  <a:pt x="0" y="113283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2357" y="2216151"/>
            <a:ext cx="3630745" cy="385897"/>
          </a:xfrm>
          <a:custGeom>
            <a:avLst/>
            <a:gdLst/>
            <a:ahLst/>
            <a:cxnLst/>
            <a:rect l="l" t="t" r="r" b="b"/>
            <a:pathLst>
              <a:path w="8382000" h="745489">
                <a:moveTo>
                  <a:pt x="8257794" y="0"/>
                </a:moveTo>
                <a:lnTo>
                  <a:pt x="124206" y="0"/>
                </a:lnTo>
                <a:lnTo>
                  <a:pt x="75861" y="9763"/>
                </a:lnTo>
                <a:lnTo>
                  <a:pt x="36380" y="36385"/>
                </a:lnTo>
                <a:lnTo>
                  <a:pt x="9761" y="75866"/>
                </a:lnTo>
                <a:lnTo>
                  <a:pt x="0" y="124206"/>
                </a:lnTo>
                <a:lnTo>
                  <a:pt x="0" y="621030"/>
                </a:lnTo>
                <a:lnTo>
                  <a:pt x="9761" y="669374"/>
                </a:lnTo>
                <a:lnTo>
                  <a:pt x="36380" y="708855"/>
                </a:lnTo>
                <a:lnTo>
                  <a:pt x="75861" y="735474"/>
                </a:lnTo>
                <a:lnTo>
                  <a:pt x="124206" y="745236"/>
                </a:lnTo>
                <a:lnTo>
                  <a:pt x="8257794" y="745236"/>
                </a:lnTo>
                <a:lnTo>
                  <a:pt x="8306133" y="735474"/>
                </a:lnTo>
                <a:lnTo>
                  <a:pt x="8345614" y="708855"/>
                </a:lnTo>
                <a:lnTo>
                  <a:pt x="8372236" y="669374"/>
                </a:lnTo>
                <a:lnTo>
                  <a:pt x="8382000" y="621030"/>
                </a:lnTo>
                <a:lnTo>
                  <a:pt x="8382000" y="124206"/>
                </a:lnTo>
                <a:lnTo>
                  <a:pt x="8372236" y="75866"/>
                </a:lnTo>
                <a:lnTo>
                  <a:pt x="8345614" y="36385"/>
                </a:lnTo>
                <a:lnTo>
                  <a:pt x="8306133" y="9763"/>
                </a:lnTo>
                <a:lnTo>
                  <a:pt x="8257794" y="0"/>
                </a:lnTo>
                <a:close/>
              </a:path>
            </a:pathLst>
          </a:custGeom>
          <a:solidFill>
            <a:srgbClr val="C4BC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5688" y="2216151"/>
            <a:ext cx="3630745" cy="385896"/>
          </a:xfrm>
          <a:custGeom>
            <a:avLst/>
            <a:gdLst/>
            <a:ahLst/>
            <a:cxnLst/>
            <a:rect l="l" t="t" r="r" b="b"/>
            <a:pathLst>
              <a:path w="8382000" h="745489">
                <a:moveTo>
                  <a:pt x="0" y="124206"/>
                </a:moveTo>
                <a:lnTo>
                  <a:pt x="9761" y="75866"/>
                </a:lnTo>
                <a:lnTo>
                  <a:pt x="36380" y="36385"/>
                </a:lnTo>
                <a:lnTo>
                  <a:pt x="75861" y="9763"/>
                </a:lnTo>
                <a:lnTo>
                  <a:pt x="124206" y="0"/>
                </a:lnTo>
                <a:lnTo>
                  <a:pt x="8257794" y="0"/>
                </a:lnTo>
                <a:lnTo>
                  <a:pt x="8306133" y="9763"/>
                </a:lnTo>
                <a:lnTo>
                  <a:pt x="8345614" y="36385"/>
                </a:lnTo>
                <a:lnTo>
                  <a:pt x="8372236" y="75866"/>
                </a:lnTo>
                <a:lnTo>
                  <a:pt x="8382000" y="124206"/>
                </a:lnTo>
                <a:lnTo>
                  <a:pt x="8382000" y="621030"/>
                </a:lnTo>
                <a:lnTo>
                  <a:pt x="8372236" y="669374"/>
                </a:lnTo>
                <a:lnTo>
                  <a:pt x="8345614" y="708855"/>
                </a:lnTo>
                <a:lnTo>
                  <a:pt x="8306133" y="735474"/>
                </a:lnTo>
                <a:lnTo>
                  <a:pt x="8257794" y="745236"/>
                </a:lnTo>
                <a:lnTo>
                  <a:pt x="124206" y="745236"/>
                </a:lnTo>
                <a:lnTo>
                  <a:pt x="75861" y="735474"/>
                </a:lnTo>
                <a:lnTo>
                  <a:pt x="36380" y="708855"/>
                </a:lnTo>
                <a:lnTo>
                  <a:pt x="9761" y="669374"/>
                </a:lnTo>
                <a:lnTo>
                  <a:pt x="0" y="621030"/>
                </a:lnTo>
                <a:lnTo>
                  <a:pt x="0" y="12420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70623" y="526894"/>
            <a:ext cx="3638583" cy="2084440"/>
          </a:xfrm>
          <a:prstGeom prst="rect">
            <a:avLst/>
          </a:prstGeom>
        </p:spPr>
        <p:txBody>
          <a:bodyPr vert="horz" wrap="square" lIns="0" tIns="22565" rIns="0" bIns="0" rtlCol="0">
            <a:spAutoFit/>
          </a:bodyPr>
          <a:lstStyle/>
          <a:p>
            <a:pPr marL="7522" marR="4179">
              <a:lnSpc>
                <a:spcPts val="820"/>
              </a:lnSpc>
              <a:spcBef>
                <a:spcPts val="178"/>
              </a:spcBef>
            </a:pPr>
            <a:r>
              <a:rPr spc="-2" dirty="0">
                <a:latin typeface="Arial"/>
                <a:cs typeface="Arial"/>
              </a:rPr>
              <a:t>HTML4 hỗ </a:t>
            </a:r>
            <a:r>
              <a:rPr dirty="0">
                <a:latin typeface="Arial"/>
                <a:cs typeface="Arial"/>
              </a:rPr>
              <a:t>trợ </a:t>
            </a:r>
            <a:r>
              <a:rPr spc="-2" dirty="0">
                <a:latin typeface="Arial"/>
                <a:cs typeface="Arial"/>
              </a:rPr>
              <a:t>việc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2" dirty="0">
                <a:latin typeface="Arial"/>
                <a:cs typeface="Arial"/>
              </a:rPr>
              <a:t>dụng </a:t>
            </a:r>
            <a:r>
              <a:rPr dirty="0">
                <a:latin typeface="Arial"/>
                <a:cs typeface="Arial"/>
              </a:rPr>
              <a:t>các tùy </a:t>
            </a:r>
            <a:r>
              <a:rPr spc="-2" dirty="0">
                <a:latin typeface="Arial"/>
                <a:cs typeface="Arial"/>
              </a:rPr>
              <a:t>chỉnh JavaScript hoặc </a:t>
            </a:r>
            <a:r>
              <a:rPr dirty="0">
                <a:latin typeface="Arial"/>
                <a:cs typeface="Arial"/>
              </a:rPr>
              <a:t>thư </a:t>
            </a:r>
            <a:r>
              <a:rPr spc="-2" dirty="0">
                <a:latin typeface="Arial"/>
                <a:cs typeface="Arial"/>
              </a:rPr>
              <a:t>viện để thực hiện  </a:t>
            </a:r>
            <a:r>
              <a:rPr spc="-4" dirty="0">
                <a:latin typeface="Arial"/>
                <a:cs typeface="Arial"/>
              </a:rPr>
              <a:t>xác </a:t>
            </a:r>
            <a:r>
              <a:rPr spc="-2" dirty="0">
                <a:latin typeface="Arial"/>
                <a:cs typeface="Arial"/>
              </a:rPr>
              <a:t>nhận </a:t>
            </a:r>
            <a:r>
              <a:rPr dirty="0">
                <a:latin typeface="Arial"/>
                <a:cs typeface="Arial"/>
              </a:rPr>
              <a:t>trên các </a:t>
            </a:r>
            <a:r>
              <a:rPr spc="-2" dirty="0">
                <a:latin typeface="Arial"/>
                <a:cs typeface="Arial"/>
              </a:rPr>
              <a:t>trình </a:t>
            </a:r>
            <a:r>
              <a:rPr spc="-4" dirty="0">
                <a:latin typeface="Arial"/>
                <a:cs typeface="Arial"/>
              </a:rPr>
              <a:t>duyệt </a:t>
            </a:r>
            <a:r>
              <a:rPr spc="-2" dirty="0">
                <a:latin typeface="Arial"/>
                <a:cs typeface="Arial"/>
              </a:rPr>
              <a:t>phía</a:t>
            </a:r>
            <a:r>
              <a:rPr spc="26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client.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 marL="6964" marR="59894">
              <a:lnSpc>
                <a:spcPts val="820"/>
              </a:lnSpc>
              <a:spcBef>
                <a:spcPts val="755"/>
              </a:spcBef>
            </a:pPr>
            <a:r>
              <a:rPr spc="-4" dirty="0">
                <a:latin typeface="Arial"/>
                <a:cs typeface="Arial"/>
              </a:rPr>
              <a:t>Những </a:t>
            </a:r>
            <a:r>
              <a:rPr spc="-2" dirty="0">
                <a:latin typeface="Arial"/>
                <a:cs typeface="Arial"/>
              </a:rPr>
              <a:t>kiểm chứng đảm bảo rằng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2" dirty="0">
                <a:latin typeface="Arial"/>
                <a:cs typeface="Arial"/>
              </a:rPr>
              <a:t>điều khiển </a:t>
            </a:r>
            <a:r>
              <a:rPr spc="-4" dirty="0">
                <a:latin typeface="Arial"/>
                <a:cs typeface="Arial"/>
              </a:rPr>
              <a:t>input </a:t>
            </a:r>
            <a:r>
              <a:rPr spc="-2" dirty="0">
                <a:latin typeface="Arial"/>
                <a:cs typeface="Arial"/>
              </a:rPr>
              <a:t>được kiểm tra trước </a:t>
            </a:r>
            <a:r>
              <a:rPr dirty="0">
                <a:latin typeface="Arial"/>
                <a:cs typeface="Arial"/>
              </a:rPr>
              <a:t>khi  </a:t>
            </a:r>
            <a:r>
              <a:rPr spc="-2" dirty="0">
                <a:latin typeface="Arial"/>
                <a:cs typeface="Arial"/>
              </a:rPr>
              <a:t>biểu mẫu được gửi đến máy </a:t>
            </a:r>
            <a:r>
              <a:rPr dirty="0">
                <a:latin typeface="Arial"/>
                <a:cs typeface="Arial"/>
              </a:rPr>
              <a:t>chủ </a:t>
            </a:r>
            <a:r>
              <a:rPr spc="-2" dirty="0">
                <a:latin typeface="Arial"/>
                <a:cs typeface="Arial"/>
              </a:rPr>
              <a:t>để </a:t>
            </a:r>
            <a:r>
              <a:rPr spc="-4" dirty="0">
                <a:latin typeface="Arial"/>
                <a:cs typeface="Arial"/>
              </a:rPr>
              <a:t>xử </a:t>
            </a:r>
            <a:r>
              <a:rPr spc="-2" dirty="0">
                <a:latin typeface="Arial"/>
                <a:cs typeface="Arial"/>
              </a:rPr>
              <a:t>lý</a:t>
            </a:r>
            <a:r>
              <a:rPr spc="26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tiếp</a:t>
            </a:r>
            <a:r>
              <a:rPr spc="-2" dirty="0">
                <a:latin typeface="Arial"/>
                <a:cs typeface="Arial"/>
              </a:rPr>
              <a:t>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 marL="5850" marR="137894">
              <a:lnSpc>
                <a:spcPts val="820"/>
              </a:lnSpc>
              <a:spcBef>
                <a:spcPts val="774"/>
              </a:spcBef>
            </a:pPr>
            <a:r>
              <a:rPr spc="-2" dirty="0">
                <a:latin typeface="Arial"/>
                <a:cs typeface="Arial"/>
              </a:rPr>
              <a:t>Các thuộc tính mới trong HTML5, chẳng hạn như required and pattern </a:t>
            </a:r>
            <a:r>
              <a:rPr dirty="0">
                <a:latin typeface="Arial"/>
                <a:cs typeface="Arial"/>
              </a:rPr>
              <a:t>có thể  </a:t>
            </a:r>
            <a:r>
              <a:rPr spc="-2" dirty="0">
                <a:latin typeface="Arial"/>
                <a:cs typeface="Arial"/>
              </a:rPr>
              <a:t>được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4" dirty="0">
                <a:latin typeface="Arial"/>
                <a:cs typeface="Arial"/>
              </a:rPr>
              <a:t>dụng </a:t>
            </a:r>
            <a:r>
              <a:rPr dirty="0">
                <a:latin typeface="Arial"/>
                <a:cs typeface="Arial"/>
              </a:rPr>
              <a:t>với các </a:t>
            </a:r>
            <a:r>
              <a:rPr spc="-2" dirty="0">
                <a:latin typeface="Arial"/>
                <a:cs typeface="Arial"/>
              </a:rPr>
              <a:t>điều khiển </a:t>
            </a:r>
            <a:r>
              <a:rPr spc="-4" dirty="0">
                <a:latin typeface="Arial"/>
                <a:cs typeface="Arial"/>
              </a:rPr>
              <a:t>input </a:t>
            </a:r>
            <a:r>
              <a:rPr spc="-2" dirty="0">
                <a:latin typeface="Arial"/>
                <a:cs typeface="Arial"/>
              </a:rPr>
              <a:t>để thực hiện việc kiểm tra đầu</a:t>
            </a:r>
            <a:r>
              <a:rPr spc="66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vào</a:t>
            </a:r>
            <a:r>
              <a:rPr spc="-2" dirty="0">
                <a:latin typeface="Arial"/>
                <a:cs typeface="Arial"/>
              </a:rPr>
              <a:t>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 marL="5571" marR="135387">
              <a:lnSpc>
                <a:spcPts val="820"/>
              </a:lnSpc>
              <a:spcBef>
                <a:spcPts val="776"/>
              </a:spcBef>
            </a:pPr>
            <a:r>
              <a:rPr spc="-2" dirty="0">
                <a:latin typeface="Arial"/>
                <a:cs typeface="Arial"/>
              </a:rPr>
              <a:t>Điều này làm giảm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2" dirty="0">
                <a:latin typeface="Arial"/>
                <a:cs typeface="Arial"/>
              </a:rPr>
              <a:t>nhà phát triển </a:t>
            </a:r>
            <a:r>
              <a:rPr spc="-7" dirty="0">
                <a:latin typeface="Arial"/>
                <a:cs typeface="Arial"/>
              </a:rPr>
              <a:t>Web </a:t>
            </a:r>
            <a:r>
              <a:rPr dirty="0">
                <a:latin typeface="Arial"/>
                <a:cs typeface="Arial"/>
              </a:rPr>
              <a:t>từ </a:t>
            </a:r>
            <a:r>
              <a:rPr spc="-2" dirty="0">
                <a:latin typeface="Arial"/>
                <a:cs typeface="Arial"/>
              </a:rPr>
              <a:t>viết mã JavaScript </a:t>
            </a:r>
            <a:r>
              <a:rPr dirty="0">
                <a:latin typeface="Arial"/>
                <a:cs typeface="Arial"/>
              </a:rPr>
              <a:t>tùy </a:t>
            </a:r>
            <a:r>
              <a:rPr spc="-2" dirty="0">
                <a:latin typeface="Arial"/>
                <a:cs typeface="Arial"/>
              </a:rPr>
              <a:t>chỉnh để  thực hiện </a:t>
            </a:r>
            <a:r>
              <a:rPr spc="-4" dirty="0">
                <a:latin typeface="Arial"/>
                <a:cs typeface="Arial"/>
              </a:rPr>
              <a:t>xác </a:t>
            </a:r>
            <a:r>
              <a:rPr spc="-2" dirty="0">
                <a:latin typeface="Arial"/>
                <a:cs typeface="Arial"/>
              </a:rPr>
              <a:t>nhận phía client </a:t>
            </a:r>
            <a:r>
              <a:rPr dirty="0">
                <a:latin typeface="Arial"/>
                <a:cs typeface="Arial"/>
              </a:rPr>
              <a:t>trên các </a:t>
            </a:r>
            <a:r>
              <a:rPr spc="-2" dirty="0">
                <a:latin typeface="Arial"/>
                <a:cs typeface="Arial"/>
              </a:rPr>
              <a:t>trang</a:t>
            </a:r>
            <a:r>
              <a:rPr spc="24" dirty="0">
                <a:latin typeface="Arial"/>
                <a:cs typeface="Arial"/>
              </a:rPr>
              <a:t> </a:t>
            </a:r>
            <a:r>
              <a:rPr spc="-7" dirty="0">
                <a:latin typeface="Arial"/>
                <a:cs typeface="Arial"/>
              </a:rPr>
              <a:t>web.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4"/>
              </a:spcBef>
            </a:pPr>
            <a:endParaRPr sz="1300" dirty="0">
              <a:latin typeface="Times New Roman"/>
              <a:cs typeface="Times New Roman"/>
            </a:endParaRPr>
          </a:p>
          <a:p>
            <a:pPr marL="6964" marR="2229">
              <a:lnSpc>
                <a:spcPct val="86400"/>
              </a:lnSpc>
            </a:pPr>
            <a:r>
              <a:rPr spc="-2" dirty="0">
                <a:latin typeface="Arial"/>
                <a:cs typeface="Arial"/>
              </a:rPr>
              <a:t>HTML5 cũng cung </a:t>
            </a:r>
            <a:r>
              <a:rPr dirty="0">
                <a:latin typeface="Arial"/>
                <a:cs typeface="Arial"/>
              </a:rPr>
              <a:t>cấp kỹ </a:t>
            </a:r>
            <a:r>
              <a:rPr spc="-2" dirty="0">
                <a:latin typeface="Arial"/>
                <a:cs typeface="Arial"/>
              </a:rPr>
              <a:t>thuật kiểm tra </a:t>
            </a:r>
            <a:r>
              <a:rPr dirty="0">
                <a:latin typeface="Arial"/>
                <a:cs typeface="Arial"/>
              </a:rPr>
              <a:t>tiên </a:t>
            </a:r>
            <a:r>
              <a:rPr spc="-2" dirty="0">
                <a:latin typeface="Arial"/>
                <a:cs typeface="Arial"/>
              </a:rPr>
              <a:t>tiến </a:t>
            </a:r>
            <a:r>
              <a:rPr dirty="0">
                <a:latin typeface="Arial"/>
                <a:cs typeface="Arial"/>
              </a:rPr>
              <a:t>có thể </a:t>
            </a:r>
            <a:r>
              <a:rPr spc="-2" dirty="0">
                <a:latin typeface="Arial"/>
                <a:cs typeface="Arial"/>
              </a:rPr>
              <a:t>được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4" dirty="0">
                <a:latin typeface="Arial"/>
                <a:cs typeface="Arial"/>
              </a:rPr>
              <a:t>dụng </a:t>
            </a:r>
            <a:r>
              <a:rPr dirty="0">
                <a:latin typeface="Arial"/>
                <a:cs typeface="Arial"/>
              </a:rPr>
              <a:t>với  </a:t>
            </a:r>
            <a:r>
              <a:rPr spc="-2" dirty="0">
                <a:latin typeface="Arial"/>
                <a:cs typeface="Arial"/>
              </a:rPr>
              <a:t>JavaScript để thiết lập quy </a:t>
            </a:r>
            <a:r>
              <a:rPr dirty="0">
                <a:latin typeface="Arial"/>
                <a:cs typeface="Arial"/>
              </a:rPr>
              <a:t>tắc </a:t>
            </a:r>
            <a:r>
              <a:rPr spc="-2" dirty="0">
                <a:latin typeface="Arial"/>
                <a:cs typeface="Arial"/>
              </a:rPr>
              <a:t>xác nhận </a:t>
            </a:r>
            <a:r>
              <a:rPr dirty="0">
                <a:latin typeface="Arial"/>
                <a:cs typeface="Arial"/>
              </a:rPr>
              <a:t>tùy </a:t>
            </a:r>
            <a:r>
              <a:rPr spc="-2" dirty="0">
                <a:latin typeface="Arial"/>
                <a:cs typeface="Arial"/>
              </a:rPr>
              <a:t>chỉnh </a:t>
            </a:r>
            <a:r>
              <a:rPr dirty="0">
                <a:latin typeface="Arial"/>
                <a:cs typeface="Arial"/>
              </a:rPr>
              <a:t>và </a:t>
            </a:r>
            <a:r>
              <a:rPr spc="-2" dirty="0">
                <a:latin typeface="Arial"/>
                <a:cs typeface="Arial"/>
              </a:rPr>
              <a:t>thông báo </a:t>
            </a:r>
            <a:r>
              <a:rPr dirty="0">
                <a:latin typeface="Arial"/>
                <a:cs typeface="Arial"/>
              </a:rPr>
              <a:t>cho các </a:t>
            </a:r>
            <a:r>
              <a:rPr spc="-2" dirty="0" err="1">
                <a:latin typeface="Arial"/>
                <a:cs typeface="Arial"/>
              </a:rPr>
              <a:t>phần</a:t>
            </a:r>
            <a:r>
              <a:rPr spc="-2" dirty="0">
                <a:latin typeface="Arial"/>
                <a:cs typeface="Arial"/>
              </a:rPr>
              <a:t> </a:t>
            </a:r>
            <a:endParaRPr lang="vi-VN" spc="-2" dirty="0" smtClean="0">
              <a:latin typeface="Arial"/>
              <a:cs typeface="Arial"/>
            </a:endParaRPr>
          </a:p>
          <a:p>
            <a:pPr marL="6964" marR="2229">
              <a:lnSpc>
                <a:spcPct val="86400"/>
              </a:lnSpc>
            </a:pPr>
            <a:r>
              <a:rPr dirty="0" err="1" smtClean="0">
                <a:latin typeface="Arial"/>
                <a:cs typeface="Arial"/>
              </a:rPr>
              <a:t>tử</a:t>
            </a:r>
            <a:r>
              <a:rPr dirty="0" smtClean="0">
                <a:latin typeface="Arial"/>
                <a:cs typeface="Arial"/>
              </a:rPr>
              <a:t> </a:t>
            </a:r>
            <a:r>
              <a:rPr spc="-2" dirty="0" smtClean="0">
                <a:latin typeface="Arial"/>
                <a:cs typeface="Arial"/>
              </a:rPr>
              <a:t>input</a:t>
            </a:r>
            <a:r>
              <a:rPr spc="-2" dirty="0">
                <a:latin typeface="Arial"/>
                <a:cs typeface="Arial"/>
              </a:rPr>
              <a:t>.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26</TotalTime>
  <Words>3481</Words>
  <Application>Microsoft Office PowerPoint</Application>
  <PresentationFormat>Custom</PresentationFormat>
  <Paragraphs>482</Paragraphs>
  <Slides>50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Theme1</vt:lpstr>
      <vt:lpstr>PowerPoint Presentation</vt:lpstr>
      <vt:lpstr>Mục tiêu</vt:lpstr>
      <vt:lpstr>Giới thiệu về HTML5 Forms</vt:lpstr>
      <vt:lpstr>Những tính năng mới trong HTML5 Forms</vt:lpstr>
      <vt:lpstr>Các phần tử mới</vt:lpstr>
      <vt:lpstr>Các loại input mới 1-2</vt:lpstr>
      <vt:lpstr>Các loại input mới 2-2</vt:lpstr>
      <vt:lpstr>Một số thuộc tính mới</vt:lpstr>
      <vt:lpstr>Kiểm tra hợp lệ Browser-based</vt:lpstr>
      <vt:lpstr>Các công nghệ styling CSS 1-2</vt:lpstr>
      <vt:lpstr>Các công nghệ styling CSS 2-2</vt:lpstr>
      <vt:lpstr>Forms API</vt:lpstr>
      <vt:lpstr>Sử dụng các kiểu input mới</vt:lpstr>
      <vt:lpstr>Địa chỉ E-mail</vt:lpstr>
      <vt:lpstr>URL</vt:lpstr>
      <vt:lpstr>Telephone Number</vt:lpstr>
      <vt:lpstr>Number</vt:lpstr>
      <vt:lpstr>Range</vt:lpstr>
      <vt:lpstr>Date and Time 1-6</vt:lpstr>
      <vt:lpstr>Date and Time 2-6</vt:lpstr>
      <vt:lpstr>Date and Time 3-6</vt:lpstr>
      <vt:lpstr>Date and Time 4-6</vt:lpstr>
      <vt:lpstr>Date and Time 5-6</vt:lpstr>
      <vt:lpstr>Date and Time 6-6</vt:lpstr>
      <vt:lpstr>Color</vt:lpstr>
      <vt:lpstr>Các thuộc tính mới của Form</vt:lpstr>
      <vt:lpstr>Required 1-2</vt:lpstr>
      <vt:lpstr>Required 2-2</vt:lpstr>
      <vt:lpstr>Placeholder 1-2</vt:lpstr>
      <vt:lpstr>Placeholder 2-2</vt:lpstr>
      <vt:lpstr>Pattern 1-2</vt:lpstr>
      <vt:lpstr>Pattern 2-2</vt:lpstr>
      <vt:lpstr>Multiple 1-2</vt:lpstr>
      <vt:lpstr>Multiple 2-2</vt:lpstr>
      <vt:lpstr>Autofocus 1-2</vt:lpstr>
      <vt:lpstr>Autofocus 2-2</vt:lpstr>
      <vt:lpstr>Form</vt:lpstr>
      <vt:lpstr>Thuộc tính Autocomplete 1-2</vt:lpstr>
      <vt:lpstr>Thuộc tính Autocomplete 2-2</vt:lpstr>
      <vt:lpstr>Các phần tử mới của Form</vt:lpstr>
      <vt:lpstr>Datalist 1-3</vt:lpstr>
      <vt:lpstr>Datalist 2-3</vt:lpstr>
      <vt:lpstr>Datalist 3-3</vt:lpstr>
      <vt:lpstr>Progress</vt:lpstr>
      <vt:lpstr>Meter 1-2</vt:lpstr>
      <vt:lpstr>Meter 2-2</vt:lpstr>
      <vt:lpstr>Output 1-2</vt:lpstr>
      <vt:lpstr>Output 2-2</vt:lpstr>
      <vt:lpstr>Tổng kết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10 XP</dc:title>
  <dc:creator>Aptech Limited</dc:creator>
  <cp:lastModifiedBy>Trung Hoàng</cp:lastModifiedBy>
  <cp:revision>4</cp:revision>
  <dcterms:created xsi:type="dcterms:W3CDTF">2017-10-24T06:29:44Z</dcterms:created>
  <dcterms:modified xsi:type="dcterms:W3CDTF">2017-10-26T01:41:29Z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2016-08-05T00:00:00Z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2017-10-24T00:00:00Z</vt:filetime>
  </property>
</Properties>
</file>